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256" r:id="rId5"/>
    <p:sldId id="441" r:id="rId6"/>
    <p:sldId id="392" r:id="rId7"/>
    <p:sldId id="420" r:id="rId8"/>
    <p:sldId id="442" r:id="rId9"/>
    <p:sldId id="424" r:id="rId10"/>
    <p:sldId id="425" r:id="rId11"/>
    <p:sldId id="443" r:id="rId12"/>
    <p:sldId id="437" r:id="rId13"/>
    <p:sldId id="444" r:id="rId14"/>
    <p:sldId id="438" r:id="rId15"/>
    <p:sldId id="439" r:id="rId16"/>
    <p:sldId id="440" r:id="rId17"/>
    <p:sldId id="426" r:id="rId18"/>
    <p:sldId id="434" r:id="rId19"/>
    <p:sldId id="436" r:id="rId20"/>
    <p:sldId id="435" r:id="rId21"/>
    <p:sldId id="432" r:id="rId22"/>
    <p:sldId id="430" r:id="rId23"/>
    <p:sldId id="431" r:id="rId24"/>
    <p:sldId id="427" r:id="rId25"/>
    <p:sldId id="428" r:id="rId26"/>
    <p:sldId id="423" r:id="rId27"/>
  </p:sldIdLst>
  <p:sldSz cx="9144000" cy="6858000" type="screen4x3"/>
  <p:notesSz cx="6950075" cy="9236075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3CAA"/>
    <a:srgbClr val="9900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2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20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0A99FE33-14F5-4F1E-984A-E8806DC1B7F1}" type="datetimeFigureOut">
              <a:rPr lang="es-CL" smtClean="0"/>
              <a:t>22-06-2020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C19AF48-2818-42AA-A1E2-9161185CBEF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4975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0943FE3-5001-4369-9F15-013EA29F78CF}" type="datetimeFigureOut">
              <a:rPr lang="es-CL" smtClean="0"/>
              <a:t>22-06-2020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26A22B8-03D0-485A-B64E-05814D8877B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954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3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89032" y="1447816"/>
            <a:ext cx="7772400" cy="1470025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T</a:t>
            </a:r>
            <a:r>
              <a:rPr lang="es-ES" dirty="0"/>
              <a:t>i</a:t>
            </a:r>
            <a:r>
              <a:rPr lang="es-ES_tradnl" dirty="0" err="1"/>
              <a:t>tulo</a:t>
            </a:r>
            <a:r>
              <a:rPr lang="es-ES_tradnl" dirty="0"/>
              <a:t> de la presentación en un máximo de dos líneas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9032" y="2997972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Subtítulos de la presentación en una línea</a:t>
            </a:r>
            <a:endParaRPr lang="es-ES" dirty="0"/>
          </a:p>
        </p:txBody>
      </p:sp>
      <p:pic>
        <p:nvPicPr>
          <p:cNvPr id="4" name="Imagen 3" descr="logo_junji_powerpoin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3" y="3779761"/>
            <a:ext cx="2093980" cy="3085783"/>
          </a:xfrm>
          <a:prstGeom prst="rect">
            <a:avLst/>
          </a:prstGeom>
        </p:spPr>
      </p:pic>
      <p:pic>
        <p:nvPicPr>
          <p:cNvPr id="10" name="Imagen 9" descr="logo_junji_powerpoint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0" b="19860"/>
          <a:stretch/>
        </p:blipFill>
        <p:spPr>
          <a:xfrm>
            <a:off x="585783" y="0"/>
            <a:ext cx="2093980" cy="14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3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537821"/>
            <a:ext cx="8229600" cy="1245442"/>
          </a:xfrm>
        </p:spPr>
        <p:txBody>
          <a:bodyPr>
            <a:noAutofit/>
          </a:bodyPr>
          <a:lstStyle>
            <a:lvl1pPr algn="l">
              <a:defRPr sz="3200" baseline="0">
                <a:solidFill>
                  <a:schemeClr val="accent1"/>
                </a:solidFill>
              </a:defRPr>
            </a:lvl1pPr>
          </a:lstStyle>
          <a:p>
            <a:r>
              <a:rPr lang="es-ES_tradnl" dirty="0"/>
              <a:t>T</a:t>
            </a:r>
            <a:r>
              <a:rPr lang="es-ES" dirty="0"/>
              <a:t>I</a:t>
            </a:r>
            <a:r>
              <a:rPr lang="es-ES_tradnl" dirty="0"/>
              <a:t>TULO CALIBRI 32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457200" y="1989654"/>
            <a:ext cx="8229600" cy="364059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1F497D"/>
                </a:solidFill>
              </a:defRPr>
            </a:lvl1pPr>
          </a:lstStyle>
          <a:p>
            <a:pPr lvl="0"/>
            <a:r>
              <a:rPr lang="es-ES_tradnl" dirty="0"/>
              <a:t>T</a:t>
            </a:r>
            <a:r>
              <a:rPr lang="es-ES" dirty="0"/>
              <a:t>I</a:t>
            </a:r>
            <a:r>
              <a:rPr lang="es-ES_tradnl" dirty="0"/>
              <a:t>TULO DE PIE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>
                <a:solidFill>
                  <a:prstClr val="black">
                    <a:tint val="75000"/>
                  </a:prstClr>
                </a:solidFill>
              </a:rPr>
              <a:t>Gobierno de Chile - JUNJI</a:t>
            </a:r>
          </a:p>
        </p:txBody>
      </p:sp>
      <p:pic>
        <p:nvPicPr>
          <p:cNvPr id="6" name="Imagen 5" descr="log pp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27" y="-1"/>
            <a:ext cx="1481422" cy="647095"/>
          </a:xfrm>
          <a:prstGeom prst="rect">
            <a:avLst/>
          </a:prstGeom>
        </p:spPr>
      </p:pic>
      <p:pic>
        <p:nvPicPr>
          <p:cNvPr id="8" name="Imagen 7" descr="log pp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27" y="6571460"/>
            <a:ext cx="1481422" cy="300030"/>
          </a:xfrm>
          <a:prstGeom prst="rect">
            <a:avLst/>
          </a:prstGeom>
        </p:spPr>
      </p:pic>
      <p:sp>
        <p:nvSpPr>
          <p:cNvPr id="7" name="Footer Placeholder 10"/>
          <p:cNvSpPr txBox="1">
            <a:spLocks/>
          </p:cNvSpPr>
          <p:nvPr userDrawn="1"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900" dirty="0" err="1">
                <a:solidFill>
                  <a:srgbClr val="898989"/>
                </a:solidFill>
                <a:latin typeface="Verdana" charset="0"/>
                <a:cs typeface="Verdana" charset="0"/>
              </a:rPr>
              <a:t>Gobierno</a:t>
            </a:r>
            <a:r>
              <a:rPr lang="en-US" sz="900" dirty="0">
                <a:solidFill>
                  <a:srgbClr val="898989"/>
                </a:solidFill>
                <a:latin typeface="Verdana" charset="0"/>
                <a:cs typeface="Verdana" charset="0"/>
              </a:rPr>
              <a:t> de Chile | JUNJI</a:t>
            </a:r>
          </a:p>
        </p:txBody>
      </p:sp>
      <p:sp>
        <p:nvSpPr>
          <p:cNvPr id="9" name="Slide Number Placeholder 9"/>
          <p:cNvSpPr txBox="1">
            <a:spLocks/>
          </p:cNvSpPr>
          <p:nvPr userDrawn="1"/>
        </p:nvSpPr>
        <p:spPr bwMode="auto">
          <a:xfrm>
            <a:off x="6183313" y="6527800"/>
            <a:ext cx="2133600" cy="19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defTabSz="457200" rtl="0" eaLnBrk="0" latinLnBrk="0" hangingPunct="0"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l" eaLnBrk="1" hangingPunct="1"/>
            <a:fld id="{0D9595BF-FDD4-1F42-8F70-C416235D4A84}" type="slidenum">
              <a:rPr lang="en-US" sz="1000" smtClean="0">
                <a:solidFill>
                  <a:srgbClr val="898989"/>
                </a:solidFill>
                <a:latin typeface="Verdana" charset="0"/>
                <a:cs typeface="Verdana" charset="0"/>
              </a:rPr>
              <a:pPr algn="l" eaLnBrk="1" hangingPunct="1"/>
              <a:t>‹Nº›</a:t>
            </a:fld>
            <a:endParaRPr lang="en-US" sz="1000" dirty="0">
              <a:solidFill>
                <a:srgbClr val="898989"/>
              </a:solidFill>
              <a:latin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0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24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4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4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27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44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7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6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E6802-B3DC-D741-86C4-7B28D652110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22/06/2020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E8ABD-F977-8C40-B55A-A7A48510E34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95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color_JUNJI_SIN SLO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128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715125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5FAD6F5-172A-42FE-A47F-860AFA81F245}"/>
              </a:ext>
            </a:extLst>
          </p:cNvPr>
          <p:cNvSpPr/>
          <p:nvPr/>
        </p:nvSpPr>
        <p:spPr>
          <a:xfrm>
            <a:off x="1389063" y="4873349"/>
            <a:ext cx="6674885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</a:pPr>
            <a:r>
              <a:rPr lang="es-CL" sz="1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Coordinación </a:t>
            </a:r>
            <a:r>
              <a:rPr lang="es-CL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Provincial Limarí </a:t>
            </a:r>
          </a:p>
          <a:p>
            <a:pPr algn="r">
              <a:spcBef>
                <a:spcPct val="20000"/>
              </a:spcBef>
            </a:pPr>
            <a:r>
              <a:rPr lang="es-CL" sz="1400" b="1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Junio </a:t>
            </a:r>
            <a:r>
              <a:rPr lang="es-CL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2020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43154" y="2209375"/>
            <a:ext cx="7222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RECOMENDACIONES PARA PROTEGER LA SALUD MENTAL EN CUARENTENA POR COVID-19</a:t>
            </a:r>
          </a:p>
        </p:txBody>
      </p:sp>
    </p:spTree>
    <p:extLst>
      <p:ext uri="{BB962C8B-B14F-4D97-AF65-F5344CB8AC3E}">
        <p14:creationId xmlns:p14="http://schemas.microsoft.com/office/powerpoint/2010/main" val="23965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13897" y="2416967"/>
            <a:ext cx="367446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entendemos por salud Mental?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85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7922" y="791571"/>
            <a:ext cx="7956645" cy="5486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CL" sz="2000" b="1" dirty="0"/>
          </a:p>
        </p:txBody>
      </p:sp>
      <p:pic>
        <p:nvPicPr>
          <p:cNvPr id="3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236663" y="1004715"/>
            <a:ext cx="699293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CL" sz="2400" b="1" dirty="0" smtClean="0">
                <a:solidFill>
                  <a:srgbClr val="333333"/>
                </a:solidFill>
              </a:rPr>
              <a:t>Salud Mental </a:t>
            </a:r>
          </a:p>
          <a:p>
            <a:pPr fontAlgn="base"/>
            <a:endParaRPr lang="es-CL" sz="2400" dirty="0">
              <a:solidFill>
                <a:srgbClr val="333333"/>
              </a:solidFill>
            </a:endParaRPr>
          </a:p>
          <a:p>
            <a:pPr algn="just" fontAlgn="base"/>
            <a:r>
              <a:rPr lang="es-CL" sz="2300" dirty="0" smtClean="0">
                <a:solidFill>
                  <a:srgbClr val="333333"/>
                </a:solidFill>
              </a:rPr>
              <a:t>Abarca </a:t>
            </a:r>
            <a:r>
              <a:rPr lang="es-CL" sz="2300" dirty="0">
                <a:solidFill>
                  <a:srgbClr val="333333"/>
                </a:solidFill>
              </a:rPr>
              <a:t>una amplia gama de actividades directa o indirectamente relacionadas con el componente de bienestar </a:t>
            </a:r>
            <a:r>
              <a:rPr lang="es-CL" sz="2300" dirty="0" smtClean="0">
                <a:solidFill>
                  <a:srgbClr val="333333"/>
                </a:solidFill>
              </a:rPr>
              <a:t>mental.</a:t>
            </a:r>
          </a:p>
          <a:p>
            <a:pPr algn="just" fontAlgn="base"/>
            <a:endParaRPr lang="es-CL" sz="2300" dirty="0">
              <a:solidFill>
                <a:srgbClr val="333333"/>
              </a:solidFill>
            </a:endParaRPr>
          </a:p>
          <a:p>
            <a:pPr algn="just" fontAlgn="base"/>
            <a:r>
              <a:rPr lang="es-CL" sz="2300" dirty="0" smtClean="0">
                <a:solidFill>
                  <a:srgbClr val="333333"/>
                </a:solidFill>
              </a:rPr>
              <a:t>OMS (Organización Mundial de la Salud): «Un </a:t>
            </a:r>
            <a:r>
              <a:rPr lang="es-CL" sz="2300" dirty="0">
                <a:solidFill>
                  <a:srgbClr val="333333"/>
                </a:solidFill>
              </a:rPr>
              <a:t>estado de completo bienestar físico, mental y social, y no solamente la ausencia de afecciones o enfermedades».</a:t>
            </a:r>
          </a:p>
          <a:p>
            <a:pPr algn="just" fontAlgn="base"/>
            <a:endParaRPr lang="es-CL" sz="2300" dirty="0" smtClean="0">
              <a:solidFill>
                <a:srgbClr val="333333"/>
              </a:solidFill>
            </a:endParaRPr>
          </a:p>
          <a:p>
            <a:pPr algn="just" fontAlgn="base"/>
            <a:r>
              <a:rPr lang="es-CL" sz="2300" dirty="0" smtClean="0">
                <a:solidFill>
                  <a:srgbClr val="333333"/>
                </a:solidFill>
              </a:rPr>
              <a:t>Está </a:t>
            </a:r>
            <a:r>
              <a:rPr lang="es-CL" sz="2300" dirty="0">
                <a:solidFill>
                  <a:srgbClr val="333333"/>
                </a:solidFill>
              </a:rPr>
              <a:t>relacionada con la promoción del bienestar, la prevención de trastornos mentales y el tratamiento y rehabilitación de las personas afectadas por dichos trastornos.</a:t>
            </a:r>
            <a:endParaRPr lang="es-CL" sz="2300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93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09684" y="545906"/>
            <a:ext cx="8079474" cy="58548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L" sz="2400" b="1" dirty="0" smtClean="0"/>
              <a:t>¿QUÉ ES UNA CUARENTENA? </a:t>
            </a:r>
          </a:p>
          <a:p>
            <a:pPr algn="just"/>
            <a:endParaRPr lang="es-CL" dirty="0"/>
          </a:p>
          <a:p>
            <a:pPr algn="just">
              <a:lnSpc>
                <a:spcPct val="150000"/>
              </a:lnSpc>
            </a:pPr>
            <a:r>
              <a:rPr lang="es-CL" dirty="0" smtClean="0"/>
              <a:t>Es </a:t>
            </a:r>
            <a:r>
              <a:rPr lang="es-CL" dirty="0"/>
              <a:t>la separación y restricción del movimiento de las personas que han estado potencialmente expuestas a una enfermedad contagiosa para determinar si se enferman, reduciendo así el riesgo de que infecten a otros. </a:t>
            </a:r>
            <a:r>
              <a:rPr lang="es-CL" dirty="0" smtClean="0"/>
              <a:t>En </a:t>
            </a:r>
            <a:r>
              <a:rPr lang="es-CL" dirty="0"/>
              <a:t>casos de pandemia, la cuarentena es una medida preventiva necesaria. </a:t>
            </a:r>
            <a:endParaRPr lang="es-MX" dirty="0"/>
          </a:p>
          <a:p>
            <a:pPr algn="just">
              <a:lnSpc>
                <a:spcPct val="150000"/>
              </a:lnSpc>
            </a:pPr>
            <a:r>
              <a:rPr lang="es-CL" dirty="0"/>
              <a:t>La mayoría de los efectos adversos provienen de la imposición de una restricción de la libertad, sin </a:t>
            </a:r>
            <a:r>
              <a:rPr lang="es-CL" dirty="0" smtClean="0"/>
              <a:t>embargo, </a:t>
            </a:r>
            <a:r>
              <a:rPr lang="es-CL" dirty="0"/>
              <a:t>la cuarentena voluntaria se asocia con menos angustia y menos complicaciones a largo plazo. </a:t>
            </a:r>
            <a:endParaRPr lang="es-CL" dirty="0" smtClean="0"/>
          </a:p>
          <a:p>
            <a:pPr algn="just">
              <a:lnSpc>
                <a:spcPct val="150000"/>
              </a:lnSpc>
            </a:pPr>
            <a:endParaRPr lang="es-CL" i="1" dirty="0"/>
          </a:p>
          <a:p>
            <a:pPr algn="just">
              <a:lnSpc>
                <a:spcPct val="150000"/>
              </a:lnSpc>
            </a:pPr>
            <a:r>
              <a:rPr lang="es-CL" b="1" i="1" dirty="0"/>
              <a:t>El distanciamiento físico nos protege y protege a otros y otras. Podemos sentirnos muy satisfechos y satisfechas al contribuir al bien común. </a:t>
            </a:r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2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95803" y="2416968"/>
            <a:ext cx="335239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entendemos por  </a:t>
            </a:r>
            <a:r>
              <a:rPr lang="es-C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Ansiedad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9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5944" y="331305"/>
            <a:ext cx="7356143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s-CL" sz="2400" b="1" dirty="0"/>
              <a:t>¿QUÉ ES LA ANSIEDAD? </a:t>
            </a:r>
            <a:endParaRPr lang="es-CL" sz="2400" b="1" dirty="0" smtClean="0"/>
          </a:p>
          <a:p>
            <a:pPr algn="just">
              <a:lnSpc>
                <a:spcPct val="150000"/>
              </a:lnSpc>
            </a:pPr>
            <a:r>
              <a:rPr lang="es-CL" dirty="0" smtClean="0"/>
              <a:t>Es </a:t>
            </a:r>
            <a:r>
              <a:rPr lang="es-CL" dirty="0"/>
              <a:t>una señal de alarma que permite anticiparse y tomar medidas frente a una amenaza, </a:t>
            </a:r>
            <a:r>
              <a:rPr lang="es-CL" dirty="0" smtClean="0"/>
              <a:t>es </a:t>
            </a:r>
            <a:r>
              <a:rPr lang="es-CL" dirty="0"/>
              <a:t>una herramienta que nos permite actuar adecuadamente frente a situaciones percibidas como peligrosas o amenazantes. Sin embargo, en algunos casos, esa señal de alarma, que puede ser generada por estímulos internos (pensamientos, emociones) o externos (acontecimientos), es experimentada con una frecuencia o intensidad que dificulta el </a:t>
            </a:r>
            <a:r>
              <a:rPr lang="es-CL" dirty="0" smtClean="0"/>
              <a:t>bienestar.</a:t>
            </a:r>
          </a:p>
          <a:p>
            <a:pPr algn="just">
              <a:lnSpc>
                <a:spcPct val="150000"/>
              </a:lnSpc>
            </a:pPr>
            <a:endParaRPr lang="es-CL" i="1" dirty="0"/>
          </a:p>
          <a:p>
            <a:pPr algn="just">
              <a:lnSpc>
                <a:spcPct val="150000"/>
              </a:lnSpc>
            </a:pPr>
            <a:endParaRPr lang="es-CL" i="1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668740" y="331305"/>
            <a:ext cx="7956645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CL" sz="2400" dirty="0"/>
              <a:t>Síntomas físicos más frecuentes de ansiedad: </a:t>
            </a:r>
            <a:endParaRPr lang="es-CL" sz="2400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Inquietud </a:t>
            </a:r>
            <a:r>
              <a:rPr lang="es-CL" dirty="0"/>
              <a:t>o sensación de estar atrapado o con los nervios de punta. </a:t>
            </a:r>
            <a:endParaRPr lang="es-CL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Fácilmente </a:t>
            </a:r>
            <a:r>
              <a:rPr lang="es-CL" dirty="0"/>
              <a:t>fatigado. </a:t>
            </a:r>
            <a:endParaRPr lang="es-CL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Dificultad </a:t>
            </a:r>
            <a:r>
              <a:rPr lang="es-CL" dirty="0"/>
              <a:t>para concentrarse o mantener la mente en blanco. </a:t>
            </a:r>
            <a:endParaRPr lang="es-CL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Irritabilidad</a:t>
            </a:r>
            <a:r>
              <a:rPr lang="es-CL" dirty="0"/>
              <a:t>. </a:t>
            </a:r>
            <a:endParaRPr lang="es-CL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Tensión </a:t>
            </a:r>
            <a:r>
              <a:rPr lang="es-CL" dirty="0"/>
              <a:t>muscular. </a:t>
            </a:r>
            <a:endParaRPr lang="es-CL" dirty="0" smtClean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L" dirty="0" smtClean="0"/>
              <a:t>Problemas </a:t>
            </a:r>
            <a:r>
              <a:rPr lang="es-CL" dirty="0"/>
              <a:t>de sueño (dificultad para dormirse, para continuar durmiendo sueño inquieto e insatisfactorio</a:t>
            </a:r>
            <a:r>
              <a:rPr lang="es-CL" dirty="0" smtClean="0"/>
              <a:t>)</a:t>
            </a:r>
          </a:p>
          <a:p>
            <a:pPr>
              <a:lnSpc>
                <a:spcPct val="150000"/>
              </a:lnSpc>
            </a:pPr>
            <a:endParaRPr lang="es-CL" sz="1400" dirty="0"/>
          </a:p>
          <a:p>
            <a:pPr algn="just">
              <a:lnSpc>
                <a:spcPct val="150000"/>
              </a:lnSpc>
            </a:pPr>
            <a:r>
              <a:rPr lang="es-CL" b="1" i="1" dirty="0"/>
              <a:t>En un contexto en que los hogares se enfrentan a situaciones de crisis e incertidumbre externas, se recomienda mantener pautas tradicionales de convivencia, evitando innovaciones que sean fuente de conflicto. </a:t>
            </a:r>
            <a:endParaRPr lang="es-MX" b="1" i="1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4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76046" y="1345266"/>
            <a:ext cx="5829300" cy="1585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podemos apoyar a las familias en este proceso</a:t>
            </a:r>
            <a:r>
              <a:rPr lang="es-C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queremos lograr con este acompañamiento?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8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49469"/>
            <a:ext cx="5768487" cy="653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5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26577" y="1934678"/>
            <a:ext cx="600514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podemos apoyar a los niños y niñas en este proceso?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9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219075"/>
            <a:ext cx="616267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1143001"/>
            <a:ext cx="6312144" cy="41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0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490662"/>
            <a:ext cx="60579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6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5944" y="331305"/>
            <a:ext cx="7356143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400" dirty="0"/>
              <a:t>CÓMO CUIDAR LA SALUD </a:t>
            </a:r>
            <a:r>
              <a:rPr lang="es-CL" sz="2400" dirty="0" smtClean="0"/>
              <a:t>MENTAL</a:t>
            </a:r>
          </a:p>
          <a:p>
            <a:endParaRPr lang="es-CL" sz="2400" dirty="0" smtClean="0"/>
          </a:p>
          <a:p>
            <a:pPr marL="457200" indent="-457200">
              <a:buAutoNum type="arabicPeriod"/>
            </a:pPr>
            <a:r>
              <a:rPr lang="es-CL" sz="2400" dirty="0" smtClean="0"/>
              <a:t>Acceda solo a información oportuna y de calidad</a:t>
            </a:r>
          </a:p>
          <a:p>
            <a:pPr marL="457200" indent="-457200" algn="just">
              <a:buAutoNum type="arabicPeriod"/>
            </a:pPr>
            <a:r>
              <a:rPr lang="es-CL" sz="2400" dirty="0"/>
              <a:t>D</a:t>
            </a:r>
            <a:r>
              <a:rPr lang="es-CL" sz="2400" dirty="0" smtClean="0"/>
              <a:t>efina estrategias claras y conocidas por todo su núcleo familiar para satisfacer necesidades básicas</a:t>
            </a:r>
          </a:p>
          <a:p>
            <a:pPr marL="457200" indent="-457200" algn="just">
              <a:buAutoNum type="arabicPeriod"/>
            </a:pPr>
            <a:r>
              <a:rPr lang="es-CL" sz="2400" dirty="0" smtClean="0"/>
              <a:t>Desarrolle rutinas al interior del hogar que le permitan mantenerse ocupado y satisfecho</a:t>
            </a:r>
          </a:p>
          <a:p>
            <a:pPr marL="457200" indent="-457200" algn="just">
              <a:buAutoNum type="arabicPeriod"/>
            </a:pPr>
            <a:r>
              <a:rPr lang="es-CL" sz="2400" dirty="0" smtClean="0"/>
              <a:t>Proporcione a niños y niñas un ambiente acogedor</a:t>
            </a:r>
          </a:p>
          <a:p>
            <a:pPr marL="457200" indent="-457200" algn="just">
              <a:buAutoNum type="arabicPeriod"/>
            </a:pPr>
            <a:r>
              <a:rPr lang="es-CL" sz="2400" dirty="0"/>
              <a:t>E</a:t>
            </a:r>
            <a:r>
              <a:rPr lang="es-CL" sz="2400" dirty="0" smtClean="0"/>
              <a:t>stablezca rutinas de cuidado de la salud física</a:t>
            </a:r>
          </a:p>
          <a:p>
            <a:pPr marL="457200" indent="-457200" algn="just">
              <a:buAutoNum type="arabicPeriod"/>
            </a:pPr>
            <a:r>
              <a:rPr lang="es-CL" sz="2400" dirty="0"/>
              <a:t>E</a:t>
            </a:r>
            <a:r>
              <a:rPr lang="es-CL" sz="2400" dirty="0" smtClean="0"/>
              <a:t>stablezca medidas de protección para evitar contagio </a:t>
            </a:r>
          </a:p>
          <a:p>
            <a:pPr marL="457200" indent="-457200" algn="just">
              <a:buAutoNum type="arabicPeriod"/>
            </a:pPr>
            <a:endParaRPr lang="es-CL" sz="2400" dirty="0" smtClean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99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8600" y="424181"/>
            <a:ext cx="6216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4C64"/>
                </a:solidFill>
                <a:latin typeface="Arial" panose="020B0604020202020204" pitchFamily="34" charset="0"/>
              </a:rPr>
              <a:t>Somos ejemplo de superación y resiliencia.</a:t>
            </a:r>
            <a:endParaRPr lang="es-CL" dirty="0"/>
          </a:p>
        </p:txBody>
      </p:sp>
      <p:sp>
        <p:nvSpPr>
          <p:cNvPr id="3" name="CuadroTexto 2"/>
          <p:cNvSpPr txBox="1"/>
          <p:nvPr/>
        </p:nvSpPr>
        <p:spPr>
          <a:xfrm>
            <a:off x="404446" y="1266092"/>
            <a:ext cx="83790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Mantente cercano con tus seres queridos: </a:t>
            </a:r>
            <a:r>
              <a:rPr lang="es-ES" dirty="0"/>
              <a:t>en este tiempo nos debemos cuidar y</a:t>
            </a:r>
          </a:p>
          <a:p>
            <a:r>
              <a:rPr lang="es-ES" dirty="0"/>
              <a:t>por dicha razón, mantener la distancia física entre nosotros, es parte importante de las</a:t>
            </a:r>
          </a:p>
          <a:p>
            <a:r>
              <a:rPr lang="es-ES" dirty="0"/>
              <a:t>acciones preventivas que debemos mantener. Pero estar distantes físicamente, no es</a:t>
            </a:r>
          </a:p>
          <a:p>
            <a:r>
              <a:rPr lang="es-ES" dirty="0"/>
              <a:t>sinónimo de estar emocionalmente </a:t>
            </a:r>
            <a:r>
              <a:rPr lang="es-ES" dirty="0" smtClean="0"/>
              <a:t>alejados.</a:t>
            </a:r>
          </a:p>
          <a:p>
            <a:endParaRPr lang="es-ES" dirty="0"/>
          </a:p>
          <a:p>
            <a:r>
              <a:rPr lang="es-ES" dirty="0"/>
              <a:t>• </a:t>
            </a:r>
            <a:r>
              <a:rPr lang="es-ES" b="1" dirty="0"/>
              <a:t>Realiza actividades que te sean gratas y te generen satisfacción: </a:t>
            </a:r>
            <a:r>
              <a:rPr lang="es-ES" dirty="0"/>
              <a:t>ante todo lo</a:t>
            </a:r>
          </a:p>
          <a:p>
            <a:r>
              <a:rPr lang="es-ES" dirty="0"/>
              <a:t>que está ocurriendo, es esperable que a momentos podamos sentirnos </a:t>
            </a:r>
            <a:r>
              <a:rPr lang="es-ES" dirty="0" smtClean="0"/>
              <a:t>desesperanzados y </a:t>
            </a:r>
            <a:r>
              <a:rPr lang="es-ES" dirty="0"/>
              <a:t>con ausencia de control ante lo que está sucediendo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b="1" dirty="0"/>
              <a:t>Generar rutinas: </a:t>
            </a:r>
            <a:r>
              <a:rPr lang="es-ES" dirty="0"/>
              <a:t>en la misma línea de lo anterior, generar rutinas nos permite hacer</a:t>
            </a:r>
          </a:p>
          <a:p>
            <a:r>
              <a:rPr lang="es-ES" dirty="0"/>
              <a:t>el mundo más predecible y nos permite tener mayor control sobre lo que nos acontece</a:t>
            </a:r>
          </a:p>
          <a:p>
            <a:r>
              <a:rPr lang="es-ES" dirty="0"/>
              <a:t>directamente en nuestras vidas. </a:t>
            </a:r>
            <a:r>
              <a:rPr lang="es-ES" dirty="0" smtClean="0"/>
              <a:t>es </a:t>
            </a:r>
            <a:r>
              <a:rPr lang="es-ES" dirty="0"/>
              <a:t>de tremenda importancia, </a:t>
            </a:r>
            <a:r>
              <a:rPr lang="es-ES" dirty="0" smtClean="0"/>
              <a:t>como el </a:t>
            </a:r>
            <a:r>
              <a:rPr lang="es-ES" dirty="0"/>
              <a:t>ejercicio físico se relaciona con la secreción de endorfinas, conocida popularmente como</a:t>
            </a:r>
          </a:p>
          <a:p>
            <a:r>
              <a:rPr lang="es-ES" dirty="0"/>
              <a:t>la hormona de la felicidad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/>
              <a:t>• </a:t>
            </a:r>
            <a:r>
              <a:rPr lang="es-ES" b="1" dirty="0"/>
              <a:t>Descansar adecuadamente: </a:t>
            </a:r>
            <a:r>
              <a:rPr lang="es-ES" dirty="0"/>
              <a:t>Tenemos que estar atentos a las necesidades de</a:t>
            </a:r>
          </a:p>
          <a:p>
            <a:r>
              <a:rPr lang="es-ES" dirty="0"/>
              <a:t>descanso y reposo de nuestro cuerpo. Por eso debemos asegurarle un descanso </a:t>
            </a:r>
            <a:r>
              <a:rPr lang="es-ES" dirty="0" smtClean="0"/>
              <a:t>reparador (</a:t>
            </a:r>
            <a:r>
              <a:rPr lang="es-ES" dirty="0"/>
              <a:t>idealmente 8 horas de sueño).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88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74665" y="45717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>
                <a:latin typeface="Arial" panose="020B0604020202020204" pitchFamily="34" charset="0"/>
              </a:rPr>
              <a:t>4 estrategias útiles</a:t>
            </a:r>
            <a:endParaRPr lang="es-CL" b="1" dirty="0"/>
          </a:p>
        </p:txBody>
      </p:sp>
      <p:sp>
        <p:nvSpPr>
          <p:cNvPr id="3" name="Rectángulo 2"/>
          <p:cNvSpPr/>
          <p:nvPr/>
        </p:nvSpPr>
        <p:spPr>
          <a:xfrm>
            <a:off x="619809" y="1142972"/>
            <a:ext cx="27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1600" b="1" dirty="0">
                <a:latin typeface="Arial" panose="020B0604020202020204" pitchFamily="34" charset="0"/>
              </a:rPr>
              <a:t>1. Controlar la respiración:</a:t>
            </a:r>
            <a:endParaRPr lang="es-CL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653" y="958361"/>
            <a:ext cx="4269764" cy="522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5654" y="716092"/>
            <a:ext cx="82999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latin typeface="Arial" panose="020B0604020202020204" pitchFamily="34" charset="0"/>
              </a:rPr>
              <a:t>2. Sustituir pensamientos negativos irracionales por otros más ajustados a la</a:t>
            </a:r>
          </a:p>
          <a:p>
            <a:pPr algn="just"/>
            <a:r>
              <a:rPr lang="es-ES" sz="1600" b="1" dirty="0">
                <a:latin typeface="Arial" panose="020B0604020202020204" pitchFamily="34" charset="0"/>
              </a:rPr>
              <a:t>realidad. </a:t>
            </a:r>
            <a:r>
              <a:rPr lang="es-ES" sz="1600" dirty="0">
                <a:latin typeface="Arial" panose="020B0604020202020204" pitchFamily="34" charset="0"/>
              </a:rPr>
              <a:t>Cuando surgen ideas de muerte o catástrofe. En esos momentos si fuera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</a:rPr>
              <a:t>posible escribir esas frases y analizarlas como si fueran preguntas, por ejemplo, frente al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</a:rPr>
              <a:t>miedo a la muerte la pregunta es de verdad ¿estoy muriendo?, ¿tengo certeza de eso</a:t>
            </a:r>
            <a:r>
              <a:rPr lang="es-ES" sz="1600" dirty="0" smtClean="0">
                <a:latin typeface="Arial" panose="020B0604020202020204" pitchFamily="34" charset="0"/>
              </a:rPr>
              <a:t>?</a:t>
            </a:r>
          </a:p>
          <a:p>
            <a:pPr algn="just"/>
            <a:endParaRPr lang="es-ES" sz="1600" dirty="0">
              <a:latin typeface="Arial" panose="020B0604020202020204" pitchFamily="34" charset="0"/>
            </a:endParaRPr>
          </a:p>
          <a:p>
            <a:pPr algn="just"/>
            <a:r>
              <a:rPr lang="es-ES" sz="1600" b="1" dirty="0">
                <a:latin typeface="Arial" panose="020B0604020202020204" pitchFamily="34" charset="0"/>
              </a:rPr>
              <a:t>3. Darse auto instrucciones claras positivas y racionales. </a:t>
            </a:r>
            <a:r>
              <a:rPr lang="es-ES" sz="1600" dirty="0">
                <a:latin typeface="Arial" panose="020B0604020202020204" pitchFamily="34" charset="0"/>
              </a:rPr>
              <a:t>Por ejemplo: Estoy bien,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</a:rPr>
              <a:t>tranquilízate esto es ansiedad, puedo </a:t>
            </a:r>
            <a:r>
              <a:rPr lang="es-ES" sz="1600" dirty="0" smtClean="0">
                <a:latin typeface="Arial" panose="020B0604020202020204" pitchFamily="34" charset="0"/>
              </a:rPr>
              <a:t>manejarlo</a:t>
            </a:r>
          </a:p>
          <a:p>
            <a:pPr algn="just"/>
            <a:endParaRPr lang="es-ES" sz="1600" dirty="0">
              <a:latin typeface="Arial" panose="020B0604020202020204" pitchFamily="34" charset="0"/>
            </a:endParaRPr>
          </a:p>
          <a:p>
            <a:pPr algn="just"/>
            <a:r>
              <a:rPr lang="es-ES" sz="1600" b="1" dirty="0">
                <a:latin typeface="Arial" panose="020B0604020202020204" pitchFamily="34" charset="0"/>
              </a:rPr>
              <a:t>4. Aceptar la emoción, la ansiedad no es más que un miedo intenso e irracional</a:t>
            </a:r>
            <a:r>
              <a:rPr lang="es-ES" sz="1600" dirty="0">
                <a:latin typeface="Arial" panose="020B0604020202020204" pitchFamily="34" charset="0"/>
              </a:rPr>
              <a:t>. Si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</a:rPr>
              <a:t>nos enfrentamos a él, si le quitamos valor y pensamos que solo es miedo entonces pierde</a:t>
            </a:r>
          </a:p>
          <a:p>
            <a:pPr algn="just"/>
            <a:r>
              <a:rPr lang="es-CL" sz="1600" dirty="0">
                <a:latin typeface="Arial" panose="020B0604020202020204" pitchFamily="34" charset="0"/>
              </a:rPr>
              <a:t>su poder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240370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990600"/>
            <a:ext cx="83629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8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86603" y="116015"/>
            <a:ext cx="8570794" cy="6558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dirty="0" smtClean="0"/>
              <a:t>El</a:t>
            </a:r>
            <a:endParaRPr lang="es-MX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064527" y="411385"/>
            <a:ext cx="67419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400" dirty="0"/>
              <a:t>INFORMACIÓN ACEPTADA Y CONFIRMADA SOBRE </a:t>
            </a:r>
            <a:r>
              <a:rPr lang="es-CL" sz="2400" dirty="0" smtClean="0"/>
              <a:t>COVID-19</a:t>
            </a:r>
            <a:endParaRPr lang="es-MX" sz="2200" b="1" dirty="0"/>
          </a:p>
        </p:txBody>
      </p:sp>
      <p:sp>
        <p:nvSpPr>
          <p:cNvPr id="3" name="Rectángulo redondeado 2"/>
          <p:cNvSpPr/>
          <p:nvPr/>
        </p:nvSpPr>
        <p:spPr>
          <a:xfrm>
            <a:off x="491317" y="1309353"/>
            <a:ext cx="3657600" cy="15839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900" b="1" dirty="0"/>
              <a:t>LAS ENFERMEDADES PUEDEN AFECTAR A CUALQUIERA SIN IMPORTAR ORIGEN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493589" y="4900997"/>
            <a:ext cx="3657600" cy="15839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/>
              <a:t>HAY COSAS SIMPLES QUE PUEDES HACER PARA AYUDAR A MANTENERTE A TI MISMO Y A LOS DEMÁS SANOS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493589" y="3099491"/>
            <a:ext cx="3657600" cy="15839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/>
              <a:t>SE CREE QUE EL RIESGO INMEDIATO DE ENFERMARSE GRAVEMENTE POR EL VIRUS QUE CAUSA LA COVID-19 PARA LA MAYORÍA DE LAS PERSONAS ES BAJO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120180" y="1541369"/>
            <a:ext cx="362803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/>
              <a:t>El miedo </a:t>
            </a:r>
            <a:r>
              <a:rPr lang="es-CL" sz="1600" dirty="0"/>
              <a:t>y la ansiedad por el COVID-19 puede hacer que las personas eviten o rechacen a otros aunque no estén en riesgo de propagar el virus</a:t>
            </a:r>
            <a:r>
              <a:rPr lang="es-CL" sz="1600" dirty="0" smtClean="0"/>
              <a:t>.</a:t>
            </a:r>
            <a:endParaRPr lang="es-MX" sz="1600" dirty="0"/>
          </a:p>
        </p:txBody>
      </p:sp>
      <p:sp>
        <p:nvSpPr>
          <p:cNvPr id="14" name="Flecha derecha 13"/>
          <p:cNvSpPr/>
          <p:nvPr/>
        </p:nvSpPr>
        <p:spPr>
          <a:xfrm>
            <a:off x="4230804" y="1952481"/>
            <a:ext cx="805217" cy="3266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CuadroTexto 14"/>
          <p:cNvSpPr txBox="1"/>
          <p:nvPr/>
        </p:nvSpPr>
        <p:spPr>
          <a:xfrm>
            <a:off x="5120180" y="4982879"/>
            <a:ext cx="3628035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Seguir los consejos de higiene y seguridad recomendada por los expertos: lavado de manos, colocar antebrazo para estornudar o toser, evitar tocarse la boca, nariz y ojos, quedarse en casa, utilizar mascarillas, otras </a:t>
            </a:r>
            <a:endParaRPr lang="es-MX" sz="1600" dirty="0"/>
          </a:p>
        </p:txBody>
      </p:sp>
      <p:sp>
        <p:nvSpPr>
          <p:cNvPr id="16" name="Flecha derecha 15"/>
          <p:cNvSpPr/>
          <p:nvPr/>
        </p:nvSpPr>
        <p:spPr>
          <a:xfrm>
            <a:off x="4246724" y="5598711"/>
            <a:ext cx="805217" cy="3266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/>
          <p:cNvSpPr txBox="1"/>
          <p:nvPr/>
        </p:nvSpPr>
        <p:spPr>
          <a:xfrm>
            <a:off x="5120180" y="3003947"/>
            <a:ext cx="3628035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1600" dirty="0"/>
              <a:t>Los adultos mayores y las personas de cualquier edad con condiciones de salud subyacentes, como diabetes, enfermedades pulmonares o cardíacas, corren un mayor riesgo de padecer enfermedades graves a causa de COVID-19.</a:t>
            </a:r>
            <a:endParaRPr lang="es-MX" sz="1600" dirty="0"/>
          </a:p>
        </p:txBody>
      </p:sp>
      <p:sp>
        <p:nvSpPr>
          <p:cNvPr id="18" name="Flecha derecha 17"/>
          <p:cNvSpPr/>
          <p:nvPr/>
        </p:nvSpPr>
        <p:spPr>
          <a:xfrm>
            <a:off x="4233076" y="3783555"/>
            <a:ext cx="805217" cy="3266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530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5944" y="331305"/>
            <a:ext cx="7356143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400" dirty="0" smtClean="0"/>
              <a:t>VIDEO DE PILAR SORDO</a:t>
            </a:r>
          </a:p>
          <a:p>
            <a:endParaRPr lang="es-CL" sz="2400" dirty="0"/>
          </a:p>
          <a:p>
            <a:r>
              <a:rPr lang="es-CL" sz="2000" dirty="0"/>
              <a:t>"</a:t>
            </a:r>
            <a:r>
              <a:rPr lang="es-CL" sz="2400" dirty="0" smtClean="0"/>
              <a:t>PANDEMIA: </a:t>
            </a:r>
            <a:r>
              <a:rPr lang="es-CL" sz="2400" dirty="0"/>
              <a:t>EFECTOS PSICOÓLOGICOS</a:t>
            </a:r>
            <a:r>
              <a:rPr lang="es-CL" sz="2000" dirty="0"/>
              <a:t>"</a:t>
            </a:r>
            <a:endParaRPr lang="es-CL" sz="2400" dirty="0" smtClean="0"/>
          </a:p>
          <a:p>
            <a:endParaRPr lang="es-CL" sz="2400" dirty="0" smtClean="0"/>
          </a:p>
          <a:p>
            <a:pPr marL="457200" indent="-457200">
              <a:buAutoNum type="arabicPeriod"/>
            </a:pPr>
            <a:r>
              <a:rPr lang="es-CL" sz="2400" dirty="0" smtClean="0"/>
              <a:t>Aceptación</a:t>
            </a:r>
          </a:p>
          <a:p>
            <a:pPr marL="457200" indent="-457200">
              <a:buAutoNum type="arabicPeriod"/>
            </a:pPr>
            <a:endParaRPr lang="es-CL" sz="2400" dirty="0" smtClean="0"/>
          </a:p>
          <a:p>
            <a:pPr marL="457200" indent="-457200">
              <a:buAutoNum type="arabicPeriod"/>
            </a:pPr>
            <a:r>
              <a:rPr lang="es-CL" sz="2400" dirty="0" smtClean="0"/>
              <a:t>Flexibilidad</a:t>
            </a:r>
          </a:p>
          <a:p>
            <a:pPr marL="457200" indent="-457200">
              <a:buAutoNum type="arabicPeriod"/>
            </a:pPr>
            <a:endParaRPr lang="es-CL" sz="2400" dirty="0" smtClean="0"/>
          </a:p>
          <a:p>
            <a:pPr marL="457200" indent="-457200">
              <a:buAutoNum type="arabicPeriod"/>
            </a:pPr>
            <a:r>
              <a:rPr lang="es-CL" sz="2400" dirty="0" smtClean="0"/>
              <a:t>Confianza</a:t>
            </a:r>
          </a:p>
          <a:p>
            <a:pPr marL="457200" indent="-457200">
              <a:buAutoNum type="arabicPeriod"/>
            </a:pPr>
            <a:endParaRPr lang="es-CL" sz="2400" dirty="0" smtClean="0"/>
          </a:p>
          <a:p>
            <a:pPr marL="457200" indent="-457200">
              <a:buAutoNum type="arabicPeriod"/>
            </a:pPr>
            <a:r>
              <a:rPr lang="es-CL" sz="2400" dirty="0" smtClean="0"/>
              <a:t>Paciencia</a:t>
            </a:r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1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5944" y="331305"/>
            <a:ext cx="7835793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MX" dirty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035249" y="506299"/>
            <a:ext cx="757648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400" dirty="0"/>
              <a:t>RESUELVA SUS </a:t>
            </a:r>
            <a:r>
              <a:rPr lang="es-CL" sz="2400" dirty="0" smtClean="0"/>
              <a:t>DUDAS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Si </a:t>
            </a:r>
            <a:r>
              <a:rPr lang="es-CL" dirty="0"/>
              <a:t>tiene dudas, consultas o preguntas, canalícelas a través de canales generados por el Ministerio de Salud de Chile Orientación a través de profesionales de la salud: </a:t>
            </a:r>
            <a:r>
              <a:rPr lang="es-CL" sz="2000" b="1" dirty="0"/>
              <a:t>600 360 7777 </a:t>
            </a:r>
            <a:endParaRPr lang="es-CL" sz="2000" b="1" dirty="0" smtClean="0"/>
          </a:p>
          <a:p>
            <a:endParaRPr lang="es-CL" dirty="0"/>
          </a:p>
          <a:p>
            <a:r>
              <a:rPr lang="es-CL" sz="2000" b="1" dirty="0" smtClean="0"/>
              <a:t>@</a:t>
            </a:r>
            <a:r>
              <a:rPr lang="es-CL" sz="2000" b="1" dirty="0" err="1"/>
              <a:t>Salud_Responde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155892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75944" y="71437"/>
            <a:ext cx="7356143" cy="62285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000" b="1" dirty="0" smtClean="0"/>
              <a:t>Referencias</a:t>
            </a:r>
            <a:endParaRPr lang="es-CL" sz="2000" b="1" dirty="0"/>
          </a:p>
          <a:p>
            <a:endParaRPr lang="es-CL" sz="20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i="1" dirty="0" smtClean="0"/>
              <a:t>“</a:t>
            </a:r>
            <a:r>
              <a:rPr lang="es-CL" sz="1600" dirty="0"/>
              <a:t>RECOMENDACIONES PARA PROTEGER LA SALUD MENTAL EN CUARENTENA POR </a:t>
            </a:r>
            <a:r>
              <a:rPr lang="es-CL" sz="1600" dirty="0" smtClean="0"/>
              <a:t>COVID-19</a:t>
            </a:r>
            <a:r>
              <a:rPr lang="es-MX" sz="1600" i="1" dirty="0" smtClean="0"/>
              <a:t>”, </a:t>
            </a:r>
            <a:r>
              <a:rPr lang="es-CL" sz="1600" dirty="0"/>
              <a:t>E</a:t>
            </a:r>
            <a:r>
              <a:rPr lang="es-CL" sz="1600" dirty="0" smtClean="0"/>
              <a:t>scuela de Psicología - Universidad de Santiago de Chile</a:t>
            </a:r>
            <a:endParaRPr lang="es-MX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400" dirty="0" smtClean="0"/>
              <a:t>"</a:t>
            </a:r>
            <a:r>
              <a:rPr lang="es-CL" sz="1600" dirty="0" smtClean="0"/>
              <a:t>PANDEMIA: EFECTOS PSICOÓLOGICOS</a:t>
            </a:r>
            <a:r>
              <a:rPr lang="es-CL" sz="1400" dirty="0" smtClean="0"/>
              <a:t>", </a:t>
            </a:r>
            <a:r>
              <a:rPr lang="es-CL" sz="1600" dirty="0" smtClean="0"/>
              <a:t>Dra</a:t>
            </a:r>
            <a:r>
              <a:rPr lang="es-CL" sz="1600" dirty="0"/>
              <a:t>. Pilar Sordo,  Psicóloga </a:t>
            </a:r>
            <a:r>
              <a:rPr lang="es-CL" sz="1600" dirty="0" smtClean="0"/>
              <a:t>Chilena, video.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 smtClean="0"/>
              <a:t>Gestionando Nuestras Emociones en tiempos de COVID-19, ACHS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 smtClean="0"/>
              <a:t>Las Emociones en tiempos de COVID-19, Mutual de Seguridad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 smtClean="0"/>
              <a:t>Apoyando a los niños y niñas pequeños a enfrentar cambios, orientaciones para padres, madres y otros cuidadores en tiempos de COVID-19, UNICEF</a:t>
            </a:r>
          </a:p>
          <a:p>
            <a:endParaRPr lang="es-CL" dirty="0"/>
          </a:p>
          <a:p>
            <a:endParaRPr lang="es-MX" sz="1600" dirty="0" smtClean="0"/>
          </a:p>
        </p:txBody>
      </p:sp>
      <p:pic>
        <p:nvPicPr>
          <p:cNvPr id="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536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9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6713538"/>
            <a:ext cx="153828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4" descr="color_JUNJI_SIN SLOG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349500"/>
            <a:ext cx="15843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3692749" y="6308725"/>
            <a:ext cx="1967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gobCL"/>
                <a:ea typeface="ＭＳ Ｐゴシック" charset="0"/>
                <a:cs typeface="gobCL"/>
              </a:rPr>
              <a:t>WWW.JUNJI.CL</a:t>
            </a:r>
          </a:p>
        </p:txBody>
      </p:sp>
    </p:spTree>
    <p:extLst>
      <p:ext uri="{BB962C8B-B14F-4D97-AF65-F5344CB8AC3E}">
        <p14:creationId xmlns:p14="http://schemas.microsoft.com/office/powerpoint/2010/main" val="211078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pt_encuentro junji conad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195A2DCE031149BB652B29D66EFABE" ma:contentTypeVersion="0" ma:contentTypeDescription="Crear nuevo documento." ma:contentTypeScope="" ma:versionID="38138aa64aaa8fbb58868c162d085c0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bba8a198e9bb40c3eeca6d0bd41257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BE2E3C-A01D-4720-8B1D-450845D37E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C4911E-3179-4C0B-857D-798C185BC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DEE1734-BB7B-4683-B515-E3291B089BA8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ppt.potm</Template>
  <TotalTime>2950</TotalTime>
  <Words>1098</Words>
  <Application>Microsoft Office PowerPoint</Application>
  <PresentationFormat>Presentación en pantalla (4:3)</PresentationFormat>
  <Paragraphs>105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ＭＳ Ｐゴシック</vt:lpstr>
      <vt:lpstr>Arial</vt:lpstr>
      <vt:lpstr>Calibri</vt:lpstr>
      <vt:lpstr>gobCL</vt:lpstr>
      <vt:lpstr>Times New Roman</vt:lpstr>
      <vt:lpstr>Verdana</vt:lpstr>
      <vt:lpstr>ヒラギノ角ゴ Pro W3</vt:lpstr>
      <vt:lpstr>ppt_encuentro junji conadi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JUNJI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Constanza  Escobedo</dc:creator>
  <cp:lastModifiedBy>Leandro</cp:lastModifiedBy>
  <cp:revision>192</cp:revision>
  <cp:lastPrinted>2018-06-18T19:42:32Z</cp:lastPrinted>
  <dcterms:created xsi:type="dcterms:W3CDTF">2014-05-20T14:36:43Z</dcterms:created>
  <dcterms:modified xsi:type="dcterms:W3CDTF">2020-06-22T22:02:27Z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0x010100BD195A2DCE031149BB652B29D66EFABE</vt:lpwstr>
  </property>
</Properties>
</file>