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75" r:id="rId15"/>
    <p:sldId id="269" r:id="rId16"/>
    <p:sldId id="270" r:id="rId17"/>
    <p:sldId id="271" r:id="rId18"/>
    <p:sldId id="272" r:id="rId19"/>
    <p:sldId id="273" r:id="rId20"/>
    <p:sldId id="27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20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A0CC9-41A8-4BCA-A38F-90DA70854E80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C026AD8-FA08-4815-BE44-4643C168A7FF}">
      <dgm:prSet phldrT="[Texto]" custT="1"/>
      <dgm:spPr/>
      <dgm:t>
        <a:bodyPr/>
        <a:lstStyle/>
        <a:p>
          <a:pPr algn="just"/>
          <a:r>
            <a:rPr lang="es-ES" sz="1200" b="1" u="sng" dirty="0" smtClean="0">
              <a:solidFill>
                <a:schemeClr val="tx1"/>
              </a:solidFill>
            </a:rPr>
            <a:t>Actividad Física: </a:t>
          </a:r>
          <a:r>
            <a:rPr lang="es-ES" sz="1200" dirty="0" smtClean="0">
              <a:solidFill>
                <a:schemeClr val="tx1"/>
              </a:solidFill>
            </a:rPr>
            <a:t>Movimiento del cuerpo que usa energía por encima del consumo en estado de reposo.</a:t>
          </a:r>
        </a:p>
        <a:p>
          <a:pPr algn="just"/>
          <a:r>
            <a:rPr lang="es-ES" sz="1200" dirty="0" smtClean="0">
              <a:solidFill>
                <a:schemeClr val="tx1"/>
              </a:solidFill>
            </a:rPr>
            <a:t>En las/los niñas/os pequeñas/os, esto puede incluir caminar, gatear, correr, saltar, hacer equilibrios, trepar, subirse a objetos o brincar por encima de ellos, bailar, montar sobre juguetes con ruedas, ir en bicicleta, saltar la cuerda, etc. </a:t>
          </a:r>
          <a:endParaRPr lang="es-ES" sz="1200" dirty="0">
            <a:solidFill>
              <a:schemeClr val="tx1"/>
            </a:solidFill>
          </a:endParaRPr>
        </a:p>
      </dgm:t>
    </dgm:pt>
    <dgm:pt modelId="{918227CE-D11E-4840-BEF7-DDC5232E4198}" type="parTrans" cxnId="{356AF1A2-C32C-4309-8DB3-B9C06E44F95C}">
      <dgm:prSet/>
      <dgm:spPr/>
      <dgm:t>
        <a:bodyPr/>
        <a:lstStyle/>
        <a:p>
          <a:endParaRPr lang="es-ES"/>
        </a:p>
      </dgm:t>
    </dgm:pt>
    <dgm:pt modelId="{BE4AD1DD-6114-4336-B3E9-B21FFA38BEF4}" type="sibTrans" cxnId="{356AF1A2-C32C-4309-8DB3-B9C06E44F95C}">
      <dgm:prSet/>
      <dgm:spPr/>
      <dgm:t>
        <a:bodyPr/>
        <a:lstStyle/>
        <a:p>
          <a:endParaRPr lang="es-ES"/>
        </a:p>
      </dgm:t>
    </dgm:pt>
    <dgm:pt modelId="{420037B0-3B03-4A53-B7C4-5F0CAD451A23}">
      <dgm:prSet phldrT="[Texto]" custT="1"/>
      <dgm:spPr/>
      <dgm:t>
        <a:bodyPr/>
        <a:lstStyle/>
        <a:p>
          <a:pPr algn="just"/>
          <a:r>
            <a:rPr lang="es-ES" sz="1200" b="1" u="sng" dirty="0" smtClean="0">
              <a:solidFill>
                <a:schemeClr val="tx1"/>
              </a:solidFill>
            </a:rPr>
            <a:t>Ejercicio: </a:t>
          </a:r>
          <a:r>
            <a:rPr lang="es-ES" sz="1200" b="0" dirty="0" smtClean="0">
              <a:solidFill>
                <a:schemeClr val="tx1"/>
              </a:solidFill>
            </a:rPr>
            <a:t>Actividad física planificada, estructurada, generalmente repetitiva y con una finalidad.</a:t>
          </a:r>
          <a:endParaRPr lang="es-ES" sz="1200" b="0" dirty="0">
            <a:solidFill>
              <a:schemeClr val="tx1"/>
            </a:solidFill>
          </a:endParaRPr>
        </a:p>
      </dgm:t>
    </dgm:pt>
    <dgm:pt modelId="{FF0E51F8-3C3E-4025-9081-5E370CCC2F9A}" type="parTrans" cxnId="{FA940960-E324-48A8-B4A1-CEC68CF51F22}">
      <dgm:prSet/>
      <dgm:spPr/>
      <dgm:t>
        <a:bodyPr/>
        <a:lstStyle/>
        <a:p>
          <a:endParaRPr lang="es-ES"/>
        </a:p>
      </dgm:t>
    </dgm:pt>
    <dgm:pt modelId="{094D1E05-80D3-48AE-BF02-A3A81D74D43C}" type="sibTrans" cxnId="{FA940960-E324-48A8-B4A1-CEC68CF51F22}">
      <dgm:prSet/>
      <dgm:spPr/>
      <dgm:t>
        <a:bodyPr/>
        <a:lstStyle/>
        <a:p>
          <a:endParaRPr lang="es-ES"/>
        </a:p>
      </dgm:t>
    </dgm:pt>
    <dgm:pt modelId="{081DF8F9-B1B1-44CB-BC01-EBA91A2497CE}">
      <dgm:prSet phldrT="[Texto]" custT="1"/>
      <dgm:spPr/>
      <dgm:t>
        <a:bodyPr/>
        <a:lstStyle/>
        <a:p>
          <a:pPr algn="just"/>
          <a:r>
            <a:rPr lang="es-ES" sz="1200" b="1" u="sng" dirty="0" smtClean="0">
              <a:solidFill>
                <a:schemeClr val="tx1"/>
              </a:solidFill>
            </a:rPr>
            <a:t>Juego: </a:t>
          </a:r>
          <a:r>
            <a:rPr lang="es-ES" sz="1200" dirty="0" smtClean="0">
              <a:solidFill>
                <a:schemeClr val="tx1"/>
              </a:solidFill>
            </a:rPr>
            <a:t>El juego se define como una actividad recreativa por sí misma (sin una meta específica), voluntaria, disfrutada por los participantes e imaginativa. Puede ser solitario o social, y puede requerir o no de objetos. Las/los niñas/os pequeñas/os adquieren y consolidan sus aptitudes del desarrollo mediante interacciones lúdicas con personas y objetos.</a:t>
          </a:r>
          <a:endParaRPr lang="es-ES" sz="1200" dirty="0">
            <a:solidFill>
              <a:schemeClr val="tx1"/>
            </a:solidFill>
          </a:endParaRPr>
        </a:p>
      </dgm:t>
    </dgm:pt>
    <dgm:pt modelId="{55D516D1-F433-4CF9-B73B-24E592466515}" type="parTrans" cxnId="{841B7686-7752-414F-86FE-8899063EE525}">
      <dgm:prSet/>
      <dgm:spPr/>
      <dgm:t>
        <a:bodyPr/>
        <a:lstStyle/>
        <a:p>
          <a:endParaRPr lang="es-ES"/>
        </a:p>
      </dgm:t>
    </dgm:pt>
    <dgm:pt modelId="{3B403D3D-F144-4ADF-A5A8-B16019822689}" type="sibTrans" cxnId="{841B7686-7752-414F-86FE-8899063EE525}">
      <dgm:prSet/>
      <dgm:spPr/>
      <dgm:t>
        <a:bodyPr/>
        <a:lstStyle/>
        <a:p>
          <a:endParaRPr lang="es-ES"/>
        </a:p>
      </dgm:t>
    </dgm:pt>
    <dgm:pt modelId="{404E6FF6-E26D-4730-9CB5-50EDBC41C0E5}" type="pres">
      <dgm:prSet presAssocID="{029A0CC9-41A8-4BCA-A38F-90DA70854E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7F266E1-9334-4590-AB1E-821BAA888F36}" type="pres">
      <dgm:prSet presAssocID="{3C026AD8-FA08-4815-BE44-4643C168A7FF}" presName="parentLin" presStyleCnt="0"/>
      <dgm:spPr/>
      <dgm:t>
        <a:bodyPr/>
        <a:lstStyle/>
        <a:p>
          <a:endParaRPr lang="es-ES"/>
        </a:p>
      </dgm:t>
    </dgm:pt>
    <dgm:pt modelId="{96CC258B-C4DA-4C71-829D-E3ADFC5FC5EE}" type="pres">
      <dgm:prSet presAssocID="{3C026AD8-FA08-4815-BE44-4643C168A7FF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AECA6492-25FB-4FC9-A22F-12F312850059}" type="pres">
      <dgm:prSet presAssocID="{3C026AD8-FA08-4815-BE44-4643C168A7FF}" presName="parentText" presStyleLbl="node1" presStyleIdx="0" presStyleCnt="3" custScaleY="60360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EE2132-2961-4612-B153-48A19D91C1D6}" type="pres">
      <dgm:prSet presAssocID="{3C026AD8-FA08-4815-BE44-4643C168A7FF}" presName="negativeSpace" presStyleCnt="0"/>
      <dgm:spPr/>
      <dgm:t>
        <a:bodyPr/>
        <a:lstStyle/>
        <a:p>
          <a:endParaRPr lang="es-ES"/>
        </a:p>
      </dgm:t>
    </dgm:pt>
    <dgm:pt modelId="{B1A81050-8726-4B5B-8993-A249A9D70F98}" type="pres">
      <dgm:prSet presAssocID="{3C026AD8-FA08-4815-BE44-4643C168A7F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8C66BA-1F4E-40F4-ADE8-D8228E18DC53}" type="pres">
      <dgm:prSet presAssocID="{BE4AD1DD-6114-4336-B3E9-B21FFA38BEF4}" presName="spaceBetweenRectangles" presStyleCnt="0"/>
      <dgm:spPr/>
      <dgm:t>
        <a:bodyPr/>
        <a:lstStyle/>
        <a:p>
          <a:endParaRPr lang="es-ES"/>
        </a:p>
      </dgm:t>
    </dgm:pt>
    <dgm:pt modelId="{213EDEC3-9457-42EA-8C5D-F089DEAD95AC}" type="pres">
      <dgm:prSet presAssocID="{420037B0-3B03-4A53-B7C4-5F0CAD451A23}" presName="parentLin" presStyleCnt="0"/>
      <dgm:spPr/>
      <dgm:t>
        <a:bodyPr/>
        <a:lstStyle/>
        <a:p>
          <a:endParaRPr lang="es-ES"/>
        </a:p>
      </dgm:t>
    </dgm:pt>
    <dgm:pt modelId="{27F9C3EB-81DE-41E2-AF2E-508BD6B9036E}" type="pres">
      <dgm:prSet presAssocID="{420037B0-3B03-4A53-B7C4-5F0CAD451A23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83604106-C7D8-4427-9189-C0E38857D092}" type="pres">
      <dgm:prSet presAssocID="{420037B0-3B03-4A53-B7C4-5F0CAD451A23}" presName="parentText" presStyleLbl="node1" presStyleIdx="1" presStyleCnt="3" custScaleY="53786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EC8931-A253-49AE-BDCB-69B16A8C912C}" type="pres">
      <dgm:prSet presAssocID="{420037B0-3B03-4A53-B7C4-5F0CAD451A23}" presName="negativeSpace" presStyleCnt="0"/>
      <dgm:spPr/>
      <dgm:t>
        <a:bodyPr/>
        <a:lstStyle/>
        <a:p>
          <a:endParaRPr lang="es-ES"/>
        </a:p>
      </dgm:t>
    </dgm:pt>
    <dgm:pt modelId="{57535F5F-4AFC-4100-8B37-CDB3FFE9B360}" type="pres">
      <dgm:prSet presAssocID="{420037B0-3B03-4A53-B7C4-5F0CAD451A2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6800BC-3524-473F-9DAB-118F779CFB00}" type="pres">
      <dgm:prSet presAssocID="{094D1E05-80D3-48AE-BF02-A3A81D74D43C}" presName="spaceBetweenRectangles" presStyleCnt="0"/>
      <dgm:spPr/>
      <dgm:t>
        <a:bodyPr/>
        <a:lstStyle/>
        <a:p>
          <a:endParaRPr lang="es-ES"/>
        </a:p>
      </dgm:t>
    </dgm:pt>
    <dgm:pt modelId="{8CF30A98-4FDF-4C92-91C1-00F9F3C69EAE}" type="pres">
      <dgm:prSet presAssocID="{081DF8F9-B1B1-44CB-BC01-EBA91A2497CE}" presName="parentLin" presStyleCnt="0"/>
      <dgm:spPr/>
      <dgm:t>
        <a:bodyPr/>
        <a:lstStyle/>
        <a:p>
          <a:endParaRPr lang="es-ES"/>
        </a:p>
      </dgm:t>
    </dgm:pt>
    <dgm:pt modelId="{CCB05B22-F478-48BE-B054-28DF97F72C9E}" type="pres">
      <dgm:prSet presAssocID="{081DF8F9-B1B1-44CB-BC01-EBA91A2497CE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83819F5-E224-4A12-93CE-4E6835F22AEE}" type="pres">
      <dgm:prSet presAssocID="{081DF8F9-B1B1-44CB-BC01-EBA91A2497CE}" presName="parentText" presStyleLbl="node1" presStyleIdx="2" presStyleCnt="3" custScaleY="63259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C8A6C7-298C-4275-9579-E2832D055F7C}" type="pres">
      <dgm:prSet presAssocID="{081DF8F9-B1B1-44CB-BC01-EBA91A2497CE}" presName="negativeSpace" presStyleCnt="0"/>
      <dgm:spPr/>
      <dgm:t>
        <a:bodyPr/>
        <a:lstStyle/>
        <a:p>
          <a:endParaRPr lang="es-ES"/>
        </a:p>
      </dgm:t>
    </dgm:pt>
    <dgm:pt modelId="{1B3792E5-DA25-4CFA-A1E2-F5A9F4AEA6A3}" type="pres">
      <dgm:prSet presAssocID="{081DF8F9-B1B1-44CB-BC01-EBA91A2497C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A940960-E324-48A8-B4A1-CEC68CF51F22}" srcId="{029A0CC9-41A8-4BCA-A38F-90DA70854E80}" destId="{420037B0-3B03-4A53-B7C4-5F0CAD451A23}" srcOrd="1" destOrd="0" parTransId="{FF0E51F8-3C3E-4025-9081-5E370CCC2F9A}" sibTransId="{094D1E05-80D3-48AE-BF02-A3A81D74D43C}"/>
    <dgm:cxn modelId="{70E201D9-9133-48B3-BC6A-89EB68544B2D}" type="presOf" srcId="{3C026AD8-FA08-4815-BE44-4643C168A7FF}" destId="{AECA6492-25FB-4FC9-A22F-12F312850059}" srcOrd="1" destOrd="0" presId="urn:microsoft.com/office/officeart/2005/8/layout/list1"/>
    <dgm:cxn modelId="{A92E0167-4070-4DE8-A479-ED7CCC2C18B0}" type="presOf" srcId="{081DF8F9-B1B1-44CB-BC01-EBA91A2497CE}" destId="{CCB05B22-F478-48BE-B054-28DF97F72C9E}" srcOrd="0" destOrd="0" presId="urn:microsoft.com/office/officeart/2005/8/layout/list1"/>
    <dgm:cxn modelId="{33C00CF5-0F84-4AEB-8744-6D41ED99DFA1}" type="presOf" srcId="{420037B0-3B03-4A53-B7C4-5F0CAD451A23}" destId="{27F9C3EB-81DE-41E2-AF2E-508BD6B9036E}" srcOrd="0" destOrd="0" presId="urn:microsoft.com/office/officeart/2005/8/layout/list1"/>
    <dgm:cxn modelId="{13A8A2AA-F5C4-48A1-8212-E11C4559DFA3}" type="presOf" srcId="{420037B0-3B03-4A53-B7C4-5F0CAD451A23}" destId="{83604106-C7D8-4427-9189-C0E38857D092}" srcOrd="1" destOrd="0" presId="urn:microsoft.com/office/officeart/2005/8/layout/list1"/>
    <dgm:cxn modelId="{B79D8385-3BD7-464F-9572-B37A61C6E540}" type="presOf" srcId="{081DF8F9-B1B1-44CB-BC01-EBA91A2497CE}" destId="{D83819F5-E224-4A12-93CE-4E6835F22AEE}" srcOrd="1" destOrd="0" presId="urn:microsoft.com/office/officeart/2005/8/layout/list1"/>
    <dgm:cxn modelId="{356AF1A2-C32C-4309-8DB3-B9C06E44F95C}" srcId="{029A0CC9-41A8-4BCA-A38F-90DA70854E80}" destId="{3C026AD8-FA08-4815-BE44-4643C168A7FF}" srcOrd="0" destOrd="0" parTransId="{918227CE-D11E-4840-BEF7-DDC5232E4198}" sibTransId="{BE4AD1DD-6114-4336-B3E9-B21FFA38BEF4}"/>
    <dgm:cxn modelId="{841B7686-7752-414F-86FE-8899063EE525}" srcId="{029A0CC9-41A8-4BCA-A38F-90DA70854E80}" destId="{081DF8F9-B1B1-44CB-BC01-EBA91A2497CE}" srcOrd="2" destOrd="0" parTransId="{55D516D1-F433-4CF9-B73B-24E592466515}" sibTransId="{3B403D3D-F144-4ADF-A5A8-B16019822689}"/>
    <dgm:cxn modelId="{DAC2B619-531D-489C-BB72-018ECA8C0CA6}" type="presOf" srcId="{029A0CC9-41A8-4BCA-A38F-90DA70854E80}" destId="{404E6FF6-E26D-4730-9CB5-50EDBC41C0E5}" srcOrd="0" destOrd="0" presId="urn:microsoft.com/office/officeart/2005/8/layout/list1"/>
    <dgm:cxn modelId="{32C2DF91-34A1-4A99-A4FF-3E9F2F150A31}" type="presOf" srcId="{3C026AD8-FA08-4815-BE44-4643C168A7FF}" destId="{96CC258B-C4DA-4C71-829D-E3ADFC5FC5EE}" srcOrd="0" destOrd="0" presId="urn:microsoft.com/office/officeart/2005/8/layout/list1"/>
    <dgm:cxn modelId="{5A2FFF5B-7A13-4EB8-9639-8289952358BF}" type="presParOf" srcId="{404E6FF6-E26D-4730-9CB5-50EDBC41C0E5}" destId="{A7F266E1-9334-4590-AB1E-821BAA888F36}" srcOrd="0" destOrd="0" presId="urn:microsoft.com/office/officeart/2005/8/layout/list1"/>
    <dgm:cxn modelId="{B2A0BE28-E935-42FD-A293-C9F17B9D37F4}" type="presParOf" srcId="{A7F266E1-9334-4590-AB1E-821BAA888F36}" destId="{96CC258B-C4DA-4C71-829D-E3ADFC5FC5EE}" srcOrd="0" destOrd="0" presId="urn:microsoft.com/office/officeart/2005/8/layout/list1"/>
    <dgm:cxn modelId="{507C5207-7BF8-4913-BA10-EF7FA38FAAC6}" type="presParOf" srcId="{A7F266E1-9334-4590-AB1E-821BAA888F36}" destId="{AECA6492-25FB-4FC9-A22F-12F312850059}" srcOrd="1" destOrd="0" presId="urn:microsoft.com/office/officeart/2005/8/layout/list1"/>
    <dgm:cxn modelId="{D27DAEAC-FF0D-45F5-8FE4-F7B9524E4813}" type="presParOf" srcId="{404E6FF6-E26D-4730-9CB5-50EDBC41C0E5}" destId="{34EE2132-2961-4612-B153-48A19D91C1D6}" srcOrd="1" destOrd="0" presId="urn:microsoft.com/office/officeart/2005/8/layout/list1"/>
    <dgm:cxn modelId="{373AE479-20FA-4410-AB04-984302EFF0CF}" type="presParOf" srcId="{404E6FF6-E26D-4730-9CB5-50EDBC41C0E5}" destId="{B1A81050-8726-4B5B-8993-A249A9D70F98}" srcOrd="2" destOrd="0" presId="urn:microsoft.com/office/officeart/2005/8/layout/list1"/>
    <dgm:cxn modelId="{C0310828-2771-4496-A8AB-1152785DCC69}" type="presParOf" srcId="{404E6FF6-E26D-4730-9CB5-50EDBC41C0E5}" destId="{F68C66BA-1F4E-40F4-ADE8-D8228E18DC53}" srcOrd="3" destOrd="0" presId="urn:microsoft.com/office/officeart/2005/8/layout/list1"/>
    <dgm:cxn modelId="{D064F9CE-9FD6-4BF1-B298-34C509E2F278}" type="presParOf" srcId="{404E6FF6-E26D-4730-9CB5-50EDBC41C0E5}" destId="{213EDEC3-9457-42EA-8C5D-F089DEAD95AC}" srcOrd="4" destOrd="0" presId="urn:microsoft.com/office/officeart/2005/8/layout/list1"/>
    <dgm:cxn modelId="{66E49B62-5EE9-4EDE-BE44-E848306C3AE9}" type="presParOf" srcId="{213EDEC3-9457-42EA-8C5D-F089DEAD95AC}" destId="{27F9C3EB-81DE-41E2-AF2E-508BD6B9036E}" srcOrd="0" destOrd="0" presId="urn:microsoft.com/office/officeart/2005/8/layout/list1"/>
    <dgm:cxn modelId="{7E3BF210-ECF1-4452-8B05-762AF6A291F9}" type="presParOf" srcId="{213EDEC3-9457-42EA-8C5D-F089DEAD95AC}" destId="{83604106-C7D8-4427-9189-C0E38857D092}" srcOrd="1" destOrd="0" presId="urn:microsoft.com/office/officeart/2005/8/layout/list1"/>
    <dgm:cxn modelId="{1047AA0C-6FD8-4435-94E8-BC2D42A71A31}" type="presParOf" srcId="{404E6FF6-E26D-4730-9CB5-50EDBC41C0E5}" destId="{AEEC8931-A253-49AE-BDCB-69B16A8C912C}" srcOrd="5" destOrd="0" presId="urn:microsoft.com/office/officeart/2005/8/layout/list1"/>
    <dgm:cxn modelId="{ECACE532-159B-43A5-9AA2-497D03640DF3}" type="presParOf" srcId="{404E6FF6-E26D-4730-9CB5-50EDBC41C0E5}" destId="{57535F5F-4AFC-4100-8B37-CDB3FFE9B360}" srcOrd="6" destOrd="0" presId="urn:microsoft.com/office/officeart/2005/8/layout/list1"/>
    <dgm:cxn modelId="{95189E84-50C5-48A6-928C-B01E025714B7}" type="presParOf" srcId="{404E6FF6-E26D-4730-9CB5-50EDBC41C0E5}" destId="{BB6800BC-3524-473F-9DAB-118F779CFB00}" srcOrd="7" destOrd="0" presId="urn:microsoft.com/office/officeart/2005/8/layout/list1"/>
    <dgm:cxn modelId="{33543E87-CD71-4CC7-A2BB-0156C5E22941}" type="presParOf" srcId="{404E6FF6-E26D-4730-9CB5-50EDBC41C0E5}" destId="{8CF30A98-4FDF-4C92-91C1-00F9F3C69EAE}" srcOrd="8" destOrd="0" presId="urn:microsoft.com/office/officeart/2005/8/layout/list1"/>
    <dgm:cxn modelId="{5D4B87F8-3C42-47B7-8518-DC32850EB9FC}" type="presParOf" srcId="{8CF30A98-4FDF-4C92-91C1-00F9F3C69EAE}" destId="{CCB05B22-F478-48BE-B054-28DF97F72C9E}" srcOrd="0" destOrd="0" presId="urn:microsoft.com/office/officeart/2005/8/layout/list1"/>
    <dgm:cxn modelId="{EA8421B3-C69C-482F-BB25-A17666D3F6AF}" type="presParOf" srcId="{8CF30A98-4FDF-4C92-91C1-00F9F3C69EAE}" destId="{D83819F5-E224-4A12-93CE-4E6835F22AEE}" srcOrd="1" destOrd="0" presId="urn:microsoft.com/office/officeart/2005/8/layout/list1"/>
    <dgm:cxn modelId="{0818904A-5D86-4E66-8B03-C39B072DC424}" type="presParOf" srcId="{404E6FF6-E26D-4730-9CB5-50EDBC41C0E5}" destId="{4BC8A6C7-298C-4275-9579-E2832D055F7C}" srcOrd="9" destOrd="0" presId="urn:microsoft.com/office/officeart/2005/8/layout/list1"/>
    <dgm:cxn modelId="{AF898BFD-A354-4672-BCC8-5E3931F4A1B2}" type="presParOf" srcId="{404E6FF6-E26D-4730-9CB5-50EDBC41C0E5}" destId="{1B3792E5-DA25-4CFA-A1E2-F5A9F4AEA6A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81050-8726-4B5B-8993-A249A9D70F98}">
      <dsp:nvSpPr>
        <dsp:cNvPr id="0" name=""/>
        <dsp:cNvSpPr/>
      </dsp:nvSpPr>
      <dsp:spPr>
        <a:xfrm>
          <a:off x="0" y="1328498"/>
          <a:ext cx="7436196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CA6492-25FB-4FC9-A22F-12F312850059}">
      <dsp:nvSpPr>
        <dsp:cNvPr id="0" name=""/>
        <dsp:cNvSpPr/>
      </dsp:nvSpPr>
      <dsp:spPr>
        <a:xfrm>
          <a:off x="371446" y="21095"/>
          <a:ext cx="5200253" cy="14254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749" tIns="0" rIns="196749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sng" kern="1200" dirty="0" smtClean="0">
              <a:solidFill>
                <a:schemeClr val="tx1"/>
              </a:solidFill>
            </a:rPr>
            <a:t>Actividad Física: </a:t>
          </a:r>
          <a:r>
            <a:rPr lang="es-ES" sz="1200" kern="1200" dirty="0" smtClean="0">
              <a:solidFill>
                <a:schemeClr val="tx1"/>
              </a:solidFill>
            </a:rPr>
            <a:t>Movimiento del cuerpo que usa energía por encima del consumo en estado de reposo.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 las/los niñas/os pequeñas/os, esto puede incluir caminar, gatear, correr, saltar, hacer equilibrios, trepar, subirse a objetos o brincar por encima de ellos, bailar, montar sobre juguetes con ruedas, ir en bicicleta, saltar la cuerda, etc. 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1032" y="90681"/>
        <a:ext cx="5061081" cy="1286311"/>
      </dsp:txXfrm>
    </dsp:sp>
    <dsp:sp modelId="{57535F5F-4AFC-4100-8B37-CDB3FFE9B360}">
      <dsp:nvSpPr>
        <dsp:cNvPr id="0" name=""/>
        <dsp:cNvSpPr/>
      </dsp:nvSpPr>
      <dsp:spPr>
        <a:xfrm>
          <a:off x="0" y="2725445"/>
          <a:ext cx="7436196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604106-C7D8-4427-9189-C0E38857D092}">
      <dsp:nvSpPr>
        <dsp:cNvPr id="0" name=""/>
        <dsp:cNvSpPr/>
      </dsp:nvSpPr>
      <dsp:spPr>
        <a:xfrm>
          <a:off x="371446" y="1573298"/>
          <a:ext cx="5200253" cy="12702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749" tIns="0" rIns="196749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sng" kern="1200" dirty="0" smtClean="0">
              <a:solidFill>
                <a:schemeClr val="tx1"/>
              </a:solidFill>
            </a:rPr>
            <a:t>Ejercicio: </a:t>
          </a:r>
          <a:r>
            <a:rPr lang="es-ES" sz="1200" b="0" kern="1200" dirty="0" smtClean="0">
              <a:solidFill>
                <a:schemeClr val="tx1"/>
              </a:solidFill>
            </a:rPr>
            <a:t>Actividad física planificada, estructurada, generalmente repetitiva y con una finalidad.</a:t>
          </a:r>
          <a:endParaRPr lang="es-ES" sz="1200" b="0" kern="1200" dirty="0">
            <a:solidFill>
              <a:schemeClr val="tx1"/>
            </a:solidFill>
          </a:endParaRPr>
        </a:p>
      </dsp:txBody>
      <dsp:txXfrm>
        <a:off x="433453" y="1635305"/>
        <a:ext cx="5076239" cy="1146212"/>
      </dsp:txXfrm>
    </dsp:sp>
    <dsp:sp modelId="{1B3792E5-DA25-4CFA-A1E2-F5A9F4AEA6A3}">
      <dsp:nvSpPr>
        <dsp:cNvPr id="0" name=""/>
        <dsp:cNvSpPr/>
      </dsp:nvSpPr>
      <dsp:spPr>
        <a:xfrm>
          <a:off x="0" y="4346099"/>
          <a:ext cx="7436196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3819F5-E224-4A12-93CE-4E6835F22AEE}">
      <dsp:nvSpPr>
        <dsp:cNvPr id="0" name=""/>
        <dsp:cNvSpPr/>
      </dsp:nvSpPr>
      <dsp:spPr>
        <a:xfrm>
          <a:off x="371446" y="2970245"/>
          <a:ext cx="5200253" cy="14939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749" tIns="0" rIns="196749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sng" kern="1200" dirty="0" smtClean="0">
              <a:solidFill>
                <a:schemeClr val="tx1"/>
              </a:solidFill>
            </a:rPr>
            <a:t>Juego: </a:t>
          </a:r>
          <a:r>
            <a:rPr lang="es-ES" sz="1200" kern="1200" dirty="0" smtClean="0">
              <a:solidFill>
                <a:schemeClr val="tx1"/>
              </a:solidFill>
            </a:rPr>
            <a:t>El juego se define como una actividad recreativa por sí misma (sin una meta específica), voluntaria, disfrutada por los participantes e imaginativa. Puede ser solitario o social, y puede requerir o no de objetos. Las/los niñas/os pequeñas/os adquieren y consolidan sus aptitudes del desarrollo mediante interacciones lúdicas con personas y objetos.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4374" y="3043173"/>
        <a:ext cx="5054397" cy="1348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548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58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311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657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378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200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969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6163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842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4200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43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E1C5F-C642-4188-9C78-99884C93F985}" type="datetimeFigureOut">
              <a:rPr lang="es-CL" smtClean="0"/>
              <a:t>24-06-2020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9EE0C-FBE1-45E4-A388-B59EC6B085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529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99062" y="756603"/>
            <a:ext cx="9144000" cy="2387600"/>
          </a:xfrm>
        </p:spPr>
        <p:txBody>
          <a:bodyPr>
            <a:noAutofit/>
          </a:bodyPr>
          <a:lstStyle/>
          <a:p>
            <a:r>
              <a:rPr lang="es-CL" sz="3200" b="1" dirty="0"/>
              <a:t>DIRECTRICES SOBRE</a:t>
            </a:r>
            <a:br>
              <a:rPr lang="es-CL" sz="3200" b="1" dirty="0"/>
            </a:br>
            <a:r>
              <a:rPr lang="es-CL" sz="3200" b="1" dirty="0"/>
              <a:t>LA ACTIVIDAD FÍSICA</a:t>
            </a:r>
            <a:r>
              <a:rPr lang="es-CL" sz="3200" b="1" dirty="0"/>
              <a:t>,</a:t>
            </a:r>
            <a:br>
              <a:rPr lang="es-CL" sz="3200" b="1" dirty="0"/>
            </a:br>
            <a:r>
              <a:rPr lang="es-CL" sz="3200" b="1" dirty="0"/>
              <a:t>EL COMPORTAMIENTO</a:t>
            </a:r>
            <a:br>
              <a:rPr lang="es-CL" sz="3200" b="1" dirty="0"/>
            </a:br>
            <a:r>
              <a:rPr lang="es-CL" sz="3200" b="1" dirty="0"/>
              <a:t>SEDENTARIO Y EL SUEÑO</a:t>
            </a:r>
            <a:br>
              <a:rPr lang="es-CL" sz="3200" b="1" dirty="0"/>
            </a:br>
            <a:r>
              <a:rPr lang="es-ES" sz="3200" b="1" dirty="0"/>
              <a:t>PARA </a:t>
            </a:r>
            <a:r>
              <a:rPr lang="es-ES" sz="3200" b="1" dirty="0" smtClean="0"/>
              <a:t>PÁRVULOS</a:t>
            </a:r>
            <a:endParaRPr lang="es-CL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266" y="3325092"/>
            <a:ext cx="3108439" cy="317927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753302" y="5611091"/>
            <a:ext cx="3125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smtClean="0"/>
              <a:t>Nutricionistas</a:t>
            </a:r>
          </a:p>
          <a:p>
            <a:pPr algn="ctr"/>
            <a:r>
              <a:rPr lang="es-CL" b="1" dirty="0" smtClean="0"/>
              <a:t>Coordinación Provincial Limarí</a:t>
            </a:r>
          </a:p>
          <a:p>
            <a:pPr algn="ctr"/>
            <a:r>
              <a:rPr lang="es-CL" b="1" dirty="0" smtClean="0"/>
              <a:t>JUNJI</a:t>
            </a:r>
          </a:p>
        </p:txBody>
      </p:sp>
    </p:spTree>
    <p:extLst>
      <p:ext uri="{BB962C8B-B14F-4D97-AF65-F5344CB8AC3E}">
        <p14:creationId xmlns:p14="http://schemas.microsoft.com/office/powerpoint/2010/main" val="3573341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74" y="731520"/>
            <a:ext cx="5802284" cy="545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0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7430"/>
            <a:ext cx="10515600" cy="1325563"/>
          </a:xfrm>
        </p:spPr>
        <p:txBody>
          <a:bodyPr/>
          <a:lstStyle/>
          <a:p>
            <a:r>
              <a:rPr lang="es-CL" dirty="0" smtClean="0"/>
              <a:t>Glosario de Términos</a:t>
            </a:r>
            <a:endParaRPr lang="es-CL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67569842"/>
              </p:ext>
            </p:extLst>
          </p:nvPr>
        </p:nvGraphicFramePr>
        <p:xfrm>
          <a:off x="1973811" y="1690688"/>
          <a:ext cx="7436196" cy="4568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965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3880" y="753283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s-ES" sz="2000" dirty="0"/>
              <a:t>Se ha establecido que la inactividad física es un </a:t>
            </a:r>
            <a:r>
              <a:rPr lang="es-ES" sz="2000" dirty="0" smtClean="0"/>
              <a:t>importante factor </a:t>
            </a:r>
            <a:r>
              <a:rPr lang="es-ES" sz="2000" dirty="0"/>
              <a:t>de riesgo de mortalidad a nivel mundial y </a:t>
            </a:r>
            <a:r>
              <a:rPr lang="es-ES" sz="2000" dirty="0" smtClean="0"/>
              <a:t>un elemento </a:t>
            </a:r>
            <a:r>
              <a:rPr lang="es-ES" sz="2000" dirty="0"/>
              <a:t>que contribuye al aumento del sobrepeso y </a:t>
            </a:r>
            <a:r>
              <a:rPr lang="es-ES" sz="2000" dirty="0" smtClean="0"/>
              <a:t>la obesidad</a:t>
            </a:r>
            <a:r>
              <a:rPr lang="es-ES" sz="2000" dirty="0"/>
              <a:t>. </a:t>
            </a:r>
            <a:endParaRPr lang="es-ES" sz="2000" dirty="0" smtClean="0"/>
          </a:p>
          <a:p>
            <a:pPr algn="just"/>
            <a:endParaRPr lang="es-ES" sz="2000" dirty="0" smtClean="0"/>
          </a:p>
          <a:p>
            <a:pPr algn="just"/>
            <a:r>
              <a:rPr lang="es-ES" sz="2000" dirty="0" smtClean="0"/>
              <a:t>La </a:t>
            </a:r>
            <a:r>
              <a:rPr lang="es-ES" sz="2000" dirty="0"/>
              <a:t>primera infancia es un período de </a:t>
            </a:r>
            <a:r>
              <a:rPr lang="es-ES" sz="2000" dirty="0" smtClean="0"/>
              <a:t>desarrollo físico </a:t>
            </a:r>
            <a:r>
              <a:rPr lang="es-ES" sz="2000" dirty="0"/>
              <a:t>y cognitivo rápido, y una etapa durante la cual </a:t>
            </a:r>
            <a:r>
              <a:rPr lang="es-ES" sz="2000" dirty="0" smtClean="0"/>
              <a:t>se forman </a:t>
            </a:r>
            <a:r>
              <a:rPr lang="es-ES" sz="2000" dirty="0"/>
              <a:t>los hábitos de los/las niños/as y los hábitos en </a:t>
            </a:r>
            <a:r>
              <a:rPr lang="es-ES" sz="2000" dirty="0" smtClean="0"/>
              <a:t>la vida </a:t>
            </a:r>
            <a:r>
              <a:rPr lang="es-ES" sz="2000" dirty="0"/>
              <a:t>familiar están abiertos a cambios y adaptaciones</a:t>
            </a:r>
            <a:endParaRPr lang="es-CL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770" y="3158403"/>
            <a:ext cx="611505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51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/>
              <a:t>Beneficios de la actividad física y riesgos de un nivel insuficiente de actividad física</a:t>
            </a:r>
            <a:br>
              <a:rPr lang="es-ES" sz="3600" b="1" dirty="0"/>
            </a:br>
            <a:endParaRPr lang="es-C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La actividad física regular de intensidad moderada —como caminar, montar en bicicleta o hacer deporte— tiene considerables beneficios para la salud. En todas las edades, los beneficios de la actividad física contrarrestan los posibles daños provocados, por ejemplo, por accidentes. </a:t>
            </a:r>
            <a:endParaRPr lang="es-ES" sz="2400" dirty="0" smtClean="0"/>
          </a:p>
          <a:p>
            <a:pPr algn="just"/>
            <a:endParaRPr lang="es-ES" sz="2400" dirty="0"/>
          </a:p>
          <a:p>
            <a:pPr algn="just"/>
            <a:r>
              <a:rPr lang="es-ES" sz="2400" dirty="0" smtClean="0"/>
              <a:t>Realizar </a:t>
            </a:r>
            <a:r>
              <a:rPr lang="es-ES" sz="2400" dirty="0"/>
              <a:t>algún tipo de actividad física es mejor que no realizar ninguna. Volviéndonos más activos a lo largo del día de formas relativamente simples podemos alcanzar fácilmente los niveles recomendados de actividad física.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96126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656705"/>
            <a:ext cx="10515600" cy="5520258"/>
          </a:xfrm>
        </p:spPr>
        <p:txBody>
          <a:bodyPr>
            <a:normAutofit/>
          </a:bodyPr>
          <a:lstStyle/>
          <a:p>
            <a:r>
              <a:rPr lang="es-ES" b="1" dirty="0"/>
              <a:t>La </a:t>
            </a:r>
            <a:r>
              <a:rPr lang="es-ES" b="1" dirty="0" smtClean="0"/>
              <a:t>Actividad </a:t>
            </a:r>
            <a:r>
              <a:rPr lang="es-ES" b="1" dirty="0"/>
              <a:t>F</a:t>
            </a:r>
            <a:r>
              <a:rPr lang="es-ES" b="1" dirty="0" smtClean="0"/>
              <a:t>ísica </a:t>
            </a:r>
            <a:r>
              <a:rPr lang="es-ES" b="1" dirty="0"/>
              <a:t>R</a:t>
            </a:r>
            <a:r>
              <a:rPr lang="es-ES" b="1" dirty="0" smtClean="0"/>
              <a:t>egular </a:t>
            </a:r>
            <a:r>
              <a:rPr lang="es-ES" b="1" dirty="0"/>
              <a:t>y en </a:t>
            </a:r>
            <a:r>
              <a:rPr lang="es-ES" b="1" dirty="0" smtClean="0"/>
              <a:t>Niveles </a:t>
            </a:r>
            <a:r>
              <a:rPr lang="es-ES" b="1" dirty="0"/>
              <a:t>A</a:t>
            </a:r>
            <a:r>
              <a:rPr lang="es-ES" b="1" dirty="0" smtClean="0"/>
              <a:t>decuados:</a:t>
            </a:r>
          </a:p>
          <a:p>
            <a:endParaRPr lang="es-ES" sz="24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 smtClean="0"/>
              <a:t>Mejora </a:t>
            </a:r>
            <a:r>
              <a:rPr lang="es-ES" sz="2400" dirty="0"/>
              <a:t>el estado muscular y cardiorrespiratorio;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M</a:t>
            </a:r>
            <a:r>
              <a:rPr lang="es-ES" sz="2400" dirty="0" smtClean="0"/>
              <a:t>ejora </a:t>
            </a:r>
            <a:r>
              <a:rPr lang="es-ES" sz="2400" dirty="0"/>
              <a:t>la salud ósea y funcional;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R</a:t>
            </a:r>
            <a:r>
              <a:rPr lang="es-ES" sz="2400" dirty="0" smtClean="0"/>
              <a:t>educe </a:t>
            </a:r>
            <a:r>
              <a:rPr lang="es-ES" sz="2400" dirty="0"/>
              <a:t>el riesgo de hipertensión, cardiopatía coronaria, accidente cerebrovascular, diabetes, diferentes tipos de cáncer (como el cáncer de mama y el de colon) y depresión;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R</a:t>
            </a:r>
            <a:r>
              <a:rPr lang="es-ES" sz="2400" dirty="0" smtClean="0"/>
              <a:t>educe </a:t>
            </a:r>
            <a:r>
              <a:rPr lang="es-ES" sz="2400" dirty="0"/>
              <a:t>el riesgo de caídas y de fracturas vertebrales o de cadera; 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400" dirty="0"/>
              <a:t>E</a:t>
            </a:r>
            <a:r>
              <a:rPr lang="es-ES" sz="2400" dirty="0" smtClean="0"/>
              <a:t>s </a:t>
            </a:r>
            <a:r>
              <a:rPr lang="es-ES" sz="2400" dirty="0"/>
              <a:t>fundamental para el equilibrio energético y el control de peso.</a:t>
            </a:r>
          </a:p>
          <a:p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296367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72342"/>
            <a:ext cx="10515600" cy="5104621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La insuficiente actividad física, que es uno de los factores de riesgo de mortalidad más importantes a escala mundial, va en aumento en muchos países, lo que agrava la carga de enfermedades no transmisibles y afecta al estado general de salud de la población en todo el planeta. </a:t>
            </a:r>
            <a:endParaRPr lang="es-ES" sz="2400" dirty="0" smtClean="0"/>
          </a:p>
          <a:p>
            <a:pPr algn="just"/>
            <a:r>
              <a:rPr lang="es-ES" sz="2400" dirty="0" smtClean="0"/>
              <a:t>Las </a:t>
            </a:r>
            <a:r>
              <a:rPr lang="es-ES" sz="2400" dirty="0"/>
              <a:t>personas que no hacen suficiente ejercicio físico presentan un riesgo de mortalidad entre un 20% y un 30% superior al de aquellas que son lo suficientemente activas.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712133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2" y="376237"/>
            <a:ext cx="780097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76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947737"/>
            <a:ext cx="767715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3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485775"/>
            <a:ext cx="733425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22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904875"/>
            <a:ext cx="778192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26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8324" y="936163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s-CL" sz="2400" dirty="0" smtClean="0"/>
              <a:t>Es importante una implementación de hábitos saludables tempranamente en la infancia, ya que se vuelve mas probable que estos se mantengan durante la adolescencia y posteriormente en la adultez.</a:t>
            </a:r>
          </a:p>
          <a:p>
            <a:pPr algn="just"/>
            <a:r>
              <a:rPr lang="es-CL" sz="2400" dirty="0" smtClean="0"/>
              <a:t> Implementando actividad física, no solo contribuyes a estos hábitos, sino que también incentivas el aprendizaje lúdico , a través del cual es posible estimular las habilidades cognitivas de los niños y las niñas, demostrándoles la importancia de que permanezcan sanos/as y activos/as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2420186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Consejos de Seguridad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1. En cuanto al uso del espacio, asegurarse de que no existan implementos que puedan caer desde altura y provocar un accidente.</a:t>
            </a:r>
          </a:p>
          <a:p>
            <a:r>
              <a:rPr lang="es-CL" dirty="0" smtClean="0"/>
              <a:t>El piso debe estar limpio y no resbaladizo, además de libre de juguetes o elementos pequeños que puedan provocar una caída o tropiezo.</a:t>
            </a:r>
          </a:p>
          <a:p>
            <a:r>
              <a:rPr lang="es-CL" dirty="0" smtClean="0"/>
              <a:t>El adulto responsable debe asegurarse que los cordones de zapatos de los niños y niñas se encuentren abrochados.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1173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            Comienzo </a:t>
            </a:r>
            <a:r>
              <a:rPr lang="es-CL" dirty="0" smtClean="0"/>
              <a:t>mi día activamente 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714" y="2565165"/>
            <a:ext cx="30765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1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39" y="1072342"/>
            <a:ext cx="5339715" cy="418026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334297" y="1014153"/>
            <a:ext cx="514557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sz="1400" b="1" dirty="0" smtClean="0"/>
              <a:t>Simón Dice </a:t>
            </a:r>
          </a:p>
          <a:p>
            <a:pPr algn="just"/>
            <a:endParaRPr lang="es-CL" sz="1400" dirty="0" smtClean="0"/>
          </a:p>
          <a:p>
            <a:pPr algn="just"/>
            <a:r>
              <a:rPr lang="es-CL" sz="1400" u="sng" dirty="0" smtClean="0"/>
              <a:t>Actividad</a:t>
            </a:r>
            <a:r>
              <a:rPr lang="es-CL" sz="1400" dirty="0" smtClean="0"/>
              <a:t> </a:t>
            </a:r>
          </a:p>
          <a:p>
            <a:pPr algn="just"/>
            <a:endParaRPr lang="es-CL" sz="1400" dirty="0"/>
          </a:p>
          <a:p>
            <a:pPr algn="just"/>
            <a:r>
              <a:rPr lang="es-CL" sz="1400" dirty="0" smtClean="0"/>
              <a:t>Entregar Instrucciones a los niños y las niñas para que realicen las siguientes actividades motrices.</a:t>
            </a:r>
          </a:p>
          <a:p>
            <a:pPr algn="just"/>
            <a:endParaRPr lang="es-CL" sz="1400" dirty="0"/>
          </a:p>
          <a:p>
            <a:pPr algn="just"/>
            <a:r>
              <a:rPr lang="es-CL" sz="1400" dirty="0" smtClean="0"/>
              <a:t>Comenzar cada punto con “Simón dice…” . Repetir aumentando la velocidad de las indicaciones, para lograr un movimiento con mayor intensidad.</a:t>
            </a:r>
          </a:p>
          <a:p>
            <a:endParaRPr lang="es-CL" sz="1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223" y="3325091"/>
            <a:ext cx="4901653" cy="268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45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238596"/>
            <a:ext cx="5828693" cy="36742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542116" y="839585"/>
            <a:ext cx="53035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Actividad </a:t>
            </a:r>
          </a:p>
          <a:p>
            <a:pPr algn="just"/>
            <a:r>
              <a:rPr lang="es-CL" sz="1600" dirty="0" smtClean="0"/>
              <a:t>Relatar a los niños y las niñas  la historia de “Olivia la Gatita” representando distintos elementos del relato, a través de ejercicios que se realizan 20 segundos. Cada ves que escuchen la palabra “Olivia” deben ponerse en cuclillas y saltar 5 veces moviendo sus manos como si fuesen garritas, exclamando “¡Miau!”</a:t>
            </a:r>
            <a:endParaRPr lang="es-CL" sz="16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338" y="2655468"/>
            <a:ext cx="4939233" cy="336821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390698" y="191193"/>
            <a:ext cx="508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Olivia la Gatita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2375490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24" y="1429789"/>
            <a:ext cx="5278582" cy="33654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3" y="748145"/>
            <a:ext cx="5769032" cy="435587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90451" y="224444"/>
            <a:ext cx="5278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Carrera de Adivinanzas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325175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La vida de una planta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11680"/>
            <a:ext cx="4671839" cy="31529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37" y="1127847"/>
            <a:ext cx="2295525" cy="8953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655" y="2236124"/>
            <a:ext cx="5993476" cy="369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9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Cabra Loca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76" y="2094807"/>
            <a:ext cx="5560609" cy="37181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89" y="972589"/>
            <a:ext cx="5702531" cy="378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83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Las alitas a mover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14" y="1837111"/>
            <a:ext cx="5309928" cy="349151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558742" y="1363287"/>
            <a:ext cx="45470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sz="1400" b="1" dirty="0" smtClean="0"/>
              <a:t>Actividad:</a:t>
            </a:r>
          </a:p>
          <a:p>
            <a:pPr algn="just"/>
            <a:r>
              <a:rPr lang="es-CL" sz="1400" dirty="0" smtClean="0"/>
              <a:t>Preguntas de inicio: ¿Qué animales conocen? ¿Cuáles pueden volar? ¿Qué necesitan esos animales para volar?</a:t>
            </a:r>
          </a:p>
          <a:p>
            <a:pPr algn="just"/>
            <a:endParaRPr lang="es-CL" sz="1400" dirty="0"/>
          </a:p>
          <a:p>
            <a:pPr marL="285750" indent="-285750" algn="just">
              <a:buFontTx/>
              <a:buChar char="-"/>
            </a:pPr>
            <a:r>
              <a:rPr lang="es-CL" sz="1400" dirty="0" smtClean="0"/>
              <a:t>Mariposa: Sentarse en el suelo, juntarla planta de sus pies y mover las rodillas de arriba hacia abajo vigorosamente.</a:t>
            </a:r>
          </a:p>
          <a:p>
            <a:pPr marL="285750" indent="-285750" algn="just">
              <a:buFontTx/>
              <a:buChar char="-"/>
            </a:pPr>
            <a:r>
              <a:rPr lang="es-CL" sz="1400" dirty="0" smtClean="0"/>
              <a:t>Gaviota: Sentarse en el suelo, levantar ambas piernas estiradas e intentar alcanzar la punta de sus pies</a:t>
            </a:r>
          </a:p>
          <a:p>
            <a:pPr marL="285750" indent="-285750" algn="just">
              <a:buFontTx/>
              <a:buChar char="-"/>
            </a:pPr>
            <a:r>
              <a:rPr lang="es-CL" sz="1400" dirty="0" smtClean="0"/>
              <a:t>Colibrí: De pie, tomar la posición de equilibrio levantando una pierna hacia atrás y los bazos hacia adelante , y comenzar a moverlos, rápidamente como las del colibrí</a:t>
            </a:r>
          </a:p>
          <a:p>
            <a:pPr marL="285750" indent="-285750" algn="just">
              <a:buFontTx/>
              <a:buChar char="-"/>
            </a:pPr>
            <a:r>
              <a:rPr lang="es-CL" sz="1400" dirty="0"/>
              <a:t>C</a:t>
            </a:r>
            <a:r>
              <a:rPr lang="es-CL" sz="1400" dirty="0" smtClean="0"/>
              <a:t>óndor: de pie, comenzar a aletear con sus brazos y a la señal indicada caer al suelo en posición de plancha, como si quisieran cazar a su presa.</a:t>
            </a:r>
          </a:p>
          <a:p>
            <a:pPr marL="285750" indent="-285750" algn="just">
              <a:buFontTx/>
              <a:buChar char="-"/>
            </a:pPr>
            <a:r>
              <a:rPr lang="es-CL" sz="1400" dirty="0" smtClean="0"/>
              <a:t>Chincol: Se ponen en semicuclillas y luego saltan sobre ambos pies, moviendo sus brazos como alas.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2781958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Referencias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Directrices de la OMS sobre la actividad física, el </a:t>
            </a:r>
            <a:r>
              <a:rPr lang="es-ES" dirty="0" smtClean="0"/>
              <a:t>comportamiento sedentario </a:t>
            </a:r>
            <a:r>
              <a:rPr lang="es-ES" dirty="0"/>
              <a:t>y el sueño para menores de 5 años</a:t>
            </a:r>
            <a:endParaRPr lang="es-CL" dirty="0" smtClean="0"/>
          </a:p>
          <a:p>
            <a:r>
              <a:rPr lang="es-CL" dirty="0" smtClean="0"/>
              <a:t>Comienzo mis clases activamente, manual de uso, INTA-JUNAEB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75510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937</Words>
  <Application>Microsoft Office PowerPoint</Application>
  <PresentationFormat>Personalizado</PresentationFormat>
  <Paragraphs>57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DIRECTRICES SOBRE LA ACTIVIDAD FÍSICA, EL COMPORTAMIENTO SEDENTARIO Y EL SUEÑO PARA PÁRVULOS</vt:lpstr>
      <vt:lpstr>Presentación de PowerPoint</vt:lpstr>
      <vt:lpstr>Glosario de Términos</vt:lpstr>
      <vt:lpstr>Presentación de PowerPoint</vt:lpstr>
      <vt:lpstr>Beneficios de la actividad física y riesgos de un nivel insuficiente de actividad física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Consejos de Seguridad</vt:lpstr>
      <vt:lpstr>            Comienzo mi día activamente </vt:lpstr>
      <vt:lpstr>Presentación de PowerPoint</vt:lpstr>
      <vt:lpstr>Presentación de PowerPoint</vt:lpstr>
      <vt:lpstr>Presentación de PowerPoint</vt:lpstr>
      <vt:lpstr>La vida de una planta</vt:lpstr>
      <vt:lpstr>Cabra Loca </vt:lpstr>
      <vt:lpstr>Las alitas a mover</vt:lpstr>
      <vt:lpstr>Referencias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Leandro</dc:creator>
  <cp:lastModifiedBy>cprovincialovalle</cp:lastModifiedBy>
  <cp:revision>31</cp:revision>
  <dcterms:created xsi:type="dcterms:W3CDTF">2020-06-17T22:08:14Z</dcterms:created>
  <dcterms:modified xsi:type="dcterms:W3CDTF">2020-06-24T13:49:32Z</dcterms:modified>
</cp:coreProperties>
</file>