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7" r:id="rId2"/>
    <p:sldId id="258" r:id="rId3"/>
    <p:sldId id="260" r:id="rId4"/>
    <p:sldId id="256" r:id="rId5"/>
    <p:sldId id="259" r:id="rId6"/>
    <p:sldId id="261" r:id="rId7"/>
  </p:sldIdLst>
  <p:sldSz cx="12192000" cy="6858000"/>
  <p:notesSz cx="6858000" cy="9144000"/>
  <p:custDataLst>
    <p:tags r:id="rId9"/>
  </p:custDataLst>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095" autoAdjust="0"/>
  </p:normalViewPr>
  <p:slideViewPr>
    <p:cSldViewPr snapToGrid="0">
      <p:cViewPr varScale="1">
        <p:scale>
          <a:sx n="40" d="100"/>
          <a:sy n="40" d="100"/>
        </p:scale>
        <p:origin x="45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118915-A7FB-4D80-9B74-403A6BBB680B}" type="datetimeFigureOut">
              <a:rPr lang="es-CL" smtClean="0"/>
              <a:t>17-07-2020</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D37C49-4E5F-4AFC-A0AA-E0CF0FC111CF}" type="slidenum">
              <a:rPr lang="es-CL" smtClean="0"/>
              <a:t>‹Nº›</a:t>
            </a:fld>
            <a:endParaRPr lang="es-CL"/>
          </a:p>
        </p:txBody>
      </p:sp>
    </p:spTree>
    <p:extLst>
      <p:ext uri="{BB962C8B-B14F-4D97-AF65-F5344CB8AC3E}">
        <p14:creationId xmlns:p14="http://schemas.microsoft.com/office/powerpoint/2010/main" val="3523629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10"/>
          </p:nvPr>
        </p:nvSpPr>
        <p:spPr/>
        <p:txBody>
          <a:bodyPr/>
          <a:lstStyle/>
          <a:p>
            <a:fld id="{D0D37C49-4E5F-4AFC-A0AA-E0CF0FC111CF}" type="slidenum">
              <a:rPr lang="es-CL" smtClean="0"/>
              <a:t>2</a:t>
            </a:fld>
            <a:endParaRPr lang="es-CL"/>
          </a:p>
        </p:txBody>
      </p:sp>
    </p:spTree>
    <p:extLst>
      <p:ext uri="{BB962C8B-B14F-4D97-AF65-F5344CB8AC3E}">
        <p14:creationId xmlns:p14="http://schemas.microsoft.com/office/powerpoint/2010/main" val="1838692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L"/>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CL"/>
          </a:p>
        </p:txBody>
      </p:sp>
      <p:sp>
        <p:nvSpPr>
          <p:cNvPr id="4" name="Marcador de fecha 3"/>
          <p:cNvSpPr>
            <a:spLocks noGrp="1"/>
          </p:cNvSpPr>
          <p:nvPr>
            <p:ph type="dt" sz="half" idx="10"/>
          </p:nvPr>
        </p:nvSpPr>
        <p:spPr/>
        <p:txBody>
          <a:bodyPr/>
          <a:lstStyle/>
          <a:p>
            <a:fld id="{15F0AAD6-DC72-4C65-B33A-8CAB865CBEDF}" type="datetimeFigureOut">
              <a:rPr lang="es-CL" smtClean="0"/>
              <a:t>17-07-2020</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BA26C31C-F52E-4C94-BDC6-B808CF954E12}" type="slidenum">
              <a:rPr lang="es-CL" smtClean="0"/>
              <a:t>‹Nº›</a:t>
            </a:fld>
            <a:endParaRPr lang="es-CL"/>
          </a:p>
        </p:txBody>
      </p:sp>
    </p:spTree>
    <p:extLst>
      <p:ext uri="{BB962C8B-B14F-4D97-AF65-F5344CB8AC3E}">
        <p14:creationId xmlns:p14="http://schemas.microsoft.com/office/powerpoint/2010/main" val="1289302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10"/>
          </p:nvPr>
        </p:nvSpPr>
        <p:spPr/>
        <p:txBody>
          <a:bodyPr/>
          <a:lstStyle/>
          <a:p>
            <a:fld id="{15F0AAD6-DC72-4C65-B33A-8CAB865CBEDF}" type="datetimeFigureOut">
              <a:rPr lang="es-CL" smtClean="0"/>
              <a:t>17-07-2020</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BA26C31C-F52E-4C94-BDC6-B808CF954E12}" type="slidenum">
              <a:rPr lang="es-CL" smtClean="0"/>
              <a:t>‹Nº›</a:t>
            </a:fld>
            <a:endParaRPr lang="es-CL"/>
          </a:p>
        </p:txBody>
      </p:sp>
    </p:spTree>
    <p:extLst>
      <p:ext uri="{BB962C8B-B14F-4D97-AF65-F5344CB8AC3E}">
        <p14:creationId xmlns:p14="http://schemas.microsoft.com/office/powerpoint/2010/main" val="2333817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L"/>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5F0AAD6-DC72-4C65-B33A-8CAB865CBEDF}" type="datetimeFigureOut">
              <a:rPr lang="es-CL" smtClean="0"/>
              <a:t>17-07-2020</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BA26C31C-F52E-4C94-BDC6-B808CF954E12}" type="slidenum">
              <a:rPr lang="es-CL" smtClean="0"/>
              <a:t>‹Nº›</a:t>
            </a:fld>
            <a:endParaRPr lang="es-CL"/>
          </a:p>
        </p:txBody>
      </p:sp>
    </p:spTree>
    <p:extLst>
      <p:ext uri="{BB962C8B-B14F-4D97-AF65-F5344CB8AC3E}">
        <p14:creationId xmlns:p14="http://schemas.microsoft.com/office/powerpoint/2010/main" val="2418613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Marcador de fecha 4"/>
          <p:cNvSpPr>
            <a:spLocks noGrp="1"/>
          </p:cNvSpPr>
          <p:nvPr>
            <p:ph type="dt" sz="half" idx="10"/>
          </p:nvPr>
        </p:nvSpPr>
        <p:spPr/>
        <p:txBody>
          <a:bodyPr/>
          <a:lstStyle/>
          <a:p>
            <a:fld id="{15F0AAD6-DC72-4C65-B33A-8CAB865CBEDF}" type="datetimeFigureOut">
              <a:rPr lang="es-CL" smtClean="0"/>
              <a:t>17-07-2020</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BA26C31C-F52E-4C94-BDC6-B808CF954E12}" type="slidenum">
              <a:rPr lang="es-CL" smtClean="0"/>
              <a:t>‹Nº›</a:t>
            </a:fld>
            <a:endParaRPr lang="es-CL"/>
          </a:p>
        </p:txBody>
      </p:sp>
    </p:spTree>
    <p:extLst>
      <p:ext uri="{BB962C8B-B14F-4D97-AF65-F5344CB8AC3E}">
        <p14:creationId xmlns:p14="http://schemas.microsoft.com/office/powerpoint/2010/main" val="3251271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L"/>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7" name="Marcador de fecha 6"/>
          <p:cNvSpPr>
            <a:spLocks noGrp="1"/>
          </p:cNvSpPr>
          <p:nvPr>
            <p:ph type="dt" sz="half" idx="10"/>
          </p:nvPr>
        </p:nvSpPr>
        <p:spPr/>
        <p:txBody>
          <a:bodyPr/>
          <a:lstStyle/>
          <a:p>
            <a:fld id="{15F0AAD6-DC72-4C65-B33A-8CAB865CBEDF}" type="datetimeFigureOut">
              <a:rPr lang="es-CL" smtClean="0"/>
              <a:t>17-07-2020</a:t>
            </a:fld>
            <a:endParaRPr lang="es-CL"/>
          </a:p>
        </p:txBody>
      </p:sp>
      <p:sp>
        <p:nvSpPr>
          <p:cNvPr id="8" name="Marcador de pie de página 7"/>
          <p:cNvSpPr>
            <a:spLocks noGrp="1"/>
          </p:cNvSpPr>
          <p:nvPr>
            <p:ph type="ftr" sz="quarter" idx="11"/>
          </p:nvPr>
        </p:nvSpPr>
        <p:spPr/>
        <p:txBody>
          <a:bodyPr/>
          <a:lstStyle/>
          <a:p>
            <a:endParaRPr lang="es-CL"/>
          </a:p>
        </p:txBody>
      </p:sp>
      <p:sp>
        <p:nvSpPr>
          <p:cNvPr id="9" name="Marcador de número de diapositiva 8"/>
          <p:cNvSpPr>
            <a:spLocks noGrp="1"/>
          </p:cNvSpPr>
          <p:nvPr>
            <p:ph type="sldNum" sz="quarter" idx="12"/>
          </p:nvPr>
        </p:nvSpPr>
        <p:spPr/>
        <p:txBody>
          <a:bodyPr/>
          <a:lstStyle/>
          <a:p>
            <a:fld id="{BA26C31C-F52E-4C94-BDC6-B808CF954E12}" type="slidenum">
              <a:rPr lang="es-CL" smtClean="0"/>
              <a:t>‹Nº›</a:t>
            </a:fld>
            <a:endParaRPr lang="es-CL"/>
          </a:p>
        </p:txBody>
      </p:sp>
    </p:spTree>
    <p:extLst>
      <p:ext uri="{BB962C8B-B14F-4D97-AF65-F5344CB8AC3E}">
        <p14:creationId xmlns:p14="http://schemas.microsoft.com/office/powerpoint/2010/main" val="414347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fecha 2"/>
          <p:cNvSpPr>
            <a:spLocks noGrp="1"/>
          </p:cNvSpPr>
          <p:nvPr>
            <p:ph type="dt" sz="half" idx="10"/>
          </p:nvPr>
        </p:nvSpPr>
        <p:spPr/>
        <p:txBody>
          <a:bodyPr/>
          <a:lstStyle/>
          <a:p>
            <a:fld id="{15F0AAD6-DC72-4C65-B33A-8CAB865CBEDF}" type="datetimeFigureOut">
              <a:rPr lang="es-CL" smtClean="0"/>
              <a:t>17-07-2020</a:t>
            </a:fld>
            <a:endParaRPr lang="es-CL"/>
          </a:p>
        </p:txBody>
      </p:sp>
      <p:sp>
        <p:nvSpPr>
          <p:cNvPr id="4" name="Marcador de pie de página 3"/>
          <p:cNvSpPr>
            <a:spLocks noGrp="1"/>
          </p:cNvSpPr>
          <p:nvPr>
            <p:ph type="ftr" sz="quarter" idx="11"/>
          </p:nvPr>
        </p:nvSpPr>
        <p:spPr/>
        <p:txBody>
          <a:bodyPr/>
          <a:lstStyle/>
          <a:p>
            <a:endParaRPr lang="es-CL"/>
          </a:p>
        </p:txBody>
      </p:sp>
      <p:sp>
        <p:nvSpPr>
          <p:cNvPr id="5" name="Marcador de número de diapositiva 4"/>
          <p:cNvSpPr>
            <a:spLocks noGrp="1"/>
          </p:cNvSpPr>
          <p:nvPr>
            <p:ph type="sldNum" sz="quarter" idx="12"/>
          </p:nvPr>
        </p:nvSpPr>
        <p:spPr/>
        <p:txBody>
          <a:bodyPr/>
          <a:lstStyle/>
          <a:p>
            <a:fld id="{BA26C31C-F52E-4C94-BDC6-B808CF954E12}" type="slidenum">
              <a:rPr lang="es-CL" smtClean="0"/>
              <a:t>‹Nº›</a:t>
            </a:fld>
            <a:endParaRPr lang="es-CL"/>
          </a:p>
        </p:txBody>
      </p:sp>
    </p:spTree>
    <p:extLst>
      <p:ext uri="{BB962C8B-B14F-4D97-AF65-F5344CB8AC3E}">
        <p14:creationId xmlns:p14="http://schemas.microsoft.com/office/powerpoint/2010/main" val="1825228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F0AAD6-DC72-4C65-B33A-8CAB865CBEDF}" type="datetimeFigureOut">
              <a:rPr lang="es-CL" smtClean="0"/>
              <a:t>17-07-2020</a:t>
            </a:fld>
            <a:endParaRPr lang="es-CL"/>
          </a:p>
        </p:txBody>
      </p:sp>
      <p:sp>
        <p:nvSpPr>
          <p:cNvPr id="3" name="Marcador de pie de página 2"/>
          <p:cNvSpPr>
            <a:spLocks noGrp="1"/>
          </p:cNvSpPr>
          <p:nvPr>
            <p:ph type="ftr" sz="quarter" idx="11"/>
          </p:nvPr>
        </p:nvSpPr>
        <p:spPr/>
        <p:txBody>
          <a:bodyPr/>
          <a:lstStyle/>
          <a:p>
            <a:endParaRPr lang="es-CL"/>
          </a:p>
        </p:txBody>
      </p:sp>
      <p:sp>
        <p:nvSpPr>
          <p:cNvPr id="4" name="Marcador de número de diapositiva 3"/>
          <p:cNvSpPr>
            <a:spLocks noGrp="1"/>
          </p:cNvSpPr>
          <p:nvPr>
            <p:ph type="sldNum" sz="quarter" idx="12"/>
          </p:nvPr>
        </p:nvSpPr>
        <p:spPr/>
        <p:txBody>
          <a:bodyPr/>
          <a:lstStyle/>
          <a:p>
            <a:fld id="{BA26C31C-F52E-4C94-BDC6-B808CF954E12}" type="slidenum">
              <a:rPr lang="es-CL" smtClean="0"/>
              <a:t>‹Nº›</a:t>
            </a:fld>
            <a:endParaRPr lang="es-CL"/>
          </a:p>
        </p:txBody>
      </p:sp>
    </p:spTree>
    <p:extLst>
      <p:ext uri="{BB962C8B-B14F-4D97-AF65-F5344CB8AC3E}">
        <p14:creationId xmlns:p14="http://schemas.microsoft.com/office/powerpoint/2010/main" val="3857562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L"/>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F0AAD6-DC72-4C65-B33A-8CAB865CBEDF}" type="datetimeFigureOut">
              <a:rPr lang="es-CL" smtClean="0"/>
              <a:t>17-07-2020</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BA26C31C-F52E-4C94-BDC6-B808CF954E12}" type="slidenum">
              <a:rPr lang="es-CL" smtClean="0"/>
              <a:t>‹Nº›</a:t>
            </a:fld>
            <a:endParaRPr lang="es-CL"/>
          </a:p>
        </p:txBody>
      </p:sp>
    </p:spTree>
    <p:extLst>
      <p:ext uri="{BB962C8B-B14F-4D97-AF65-F5344CB8AC3E}">
        <p14:creationId xmlns:p14="http://schemas.microsoft.com/office/powerpoint/2010/main" val="474172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L"/>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F0AAD6-DC72-4C65-B33A-8CAB865CBEDF}" type="datetimeFigureOut">
              <a:rPr lang="es-CL" smtClean="0"/>
              <a:t>17-07-2020</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BA26C31C-F52E-4C94-BDC6-B808CF954E12}" type="slidenum">
              <a:rPr lang="es-CL" smtClean="0"/>
              <a:t>‹Nº›</a:t>
            </a:fld>
            <a:endParaRPr lang="es-CL"/>
          </a:p>
        </p:txBody>
      </p:sp>
    </p:spTree>
    <p:extLst>
      <p:ext uri="{BB962C8B-B14F-4D97-AF65-F5344CB8AC3E}">
        <p14:creationId xmlns:p14="http://schemas.microsoft.com/office/powerpoint/2010/main" val="2192608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10"/>
          </p:nvPr>
        </p:nvSpPr>
        <p:spPr/>
        <p:txBody>
          <a:bodyPr/>
          <a:lstStyle/>
          <a:p>
            <a:fld id="{15F0AAD6-DC72-4C65-B33A-8CAB865CBEDF}" type="datetimeFigureOut">
              <a:rPr lang="es-CL" smtClean="0"/>
              <a:t>17-07-2020</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BA26C31C-F52E-4C94-BDC6-B808CF954E12}" type="slidenum">
              <a:rPr lang="es-CL" smtClean="0"/>
              <a:t>‹Nº›</a:t>
            </a:fld>
            <a:endParaRPr lang="es-CL"/>
          </a:p>
        </p:txBody>
      </p:sp>
    </p:spTree>
    <p:extLst>
      <p:ext uri="{BB962C8B-B14F-4D97-AF65-F5344CB8AC3E}">
        <p14:creationId xmlns:p14="http://schemas.microsoft.com/office/powerpoint/2010/main" val="690951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L"/>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10"/>
          </p:nvPr>
        </p:nvSpPr>
        <p:spPr/>
        <p:txBody>
          <a:bodyPr/>
          <a:lstStyle/>
          <a:p>
            <a:fld id="{15F0AAD6-DC72-4C65-B33A-8CAB865CBEDF}" type="datetimeFigureOut">
              <a:rPr lang="es-CL" smtClean="0"/>
              <a:t>17-07-2020</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BA26C31C-F52E-4C94-BDC6-B808CF954E12}" type="slidenum">
              <a:rPr lang="es-CL" smtClean="0"/>
              <a:t>‹Nº›</a:t>
            </a:fld>
            <a:endParaRPr lang="es-CL"/>
          </a:p>
        </p:txBody>
      </p:sp>
    </p:spTree>
    <p:extLst>
      <p:ext uri="{BB962C8B-B14F-4D97-AF65-F5344CB8AC3E}">
        <p14:creationId xmlns:p14="http://schemas.microsoft.com/office/powerpoint/2010/main" val="3957125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to 7" hidden="1"/>
          <p:cNvGraphicFramePr>
            <a:graphicFrameLocks noChangeAspect="1"/>
          </p:cNvGraphicFramePr>
          <p:nvPr userDrawn="1">
            <p:custDataLst>
              <p:tags r:id="rId14"/>
            </p:custDataLst>
            <p:extLst>
              <p:ext uri="{D42A27DB-BD31-4B8C-83A1-F6EECF244321}">
                <p14:modId xmlns:p14="http://schemas.microsoft.com/office/powerpoint/2010/main" val="2136552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86" name="Diapositiva de think-cell" r:id="rId16" imgW="415" imgH="416" progId="TCLayout.ActiveDocument.1">
                  <p:embed/>
                </p:oleObj>
              </mc:Choice>
              <mc:Fallback>
                <p:oleObj name="Diapositiva de think-cell" r:id="rId16" imgW="415" imgH="416" progId="TCLayout.ActiveDocument.1">
                  <p:embed/>
                  <p:pic>
                    <p:nvPicPr>
                      <p:cNvPr id="0" name=""/>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7" name="Rectángulo 6" hidden="1"/>
          <p:cNvSpPr/>
          <p:nvPr userDrawn="1">
            <p:custDataLst>
              <p:tags r:id="rId1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s-ES" sz="4400" b="0" i="0" baseline="0" dirty="0">
              <a:latin typeface="Calibri Light" panose="020F0302020204030204" pitchFamily="34" charset="0"/>
              <a:ea typeface="+mj-ea"/>
              <a:cs typeface="+mj-cs"/>
              <a:sym typeface="Calibri Light" panose="020F0302020204030204" pitchFamily="34" charset="0"/>
            </a:endParaRPr>
          </a:p>
        </p:txBody>
      </p:sp>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L"/>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F0AAD6-DC72-4C65-B33A-8CAB865CBEDF}" type="datetimeFigureOut">
              <a:rPr lang="es-CL" smtClean="0"/>
              <a:t>17-07-2020</a:t>
            </a:fld>
            <a:endParaRPr lang="es-CL"/>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26C31C-F52E-4C94-BDC6-B808CF954E12}" type="slidenum">
              <a:rPr lang="es-CL" smtClean="0"/>
              <a:t>‹Nº›</a:t>
            </a:fld>
            <a:endParaRPr lang="es-CL"/>
          </a:p>
        </p:txBody>
      </p:sp>
    </p:spTree>
    <p:extLst>
      <p:ext uri="{BB962C8B-B14F-4D97-AF65-F5344CB8AC3E}">
        <p14:creationId xmlns:p14="http://schemas.microsoft.com/office/powerpoint/2010/main" val="18942102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bin"/><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3.bin"/><Relationship Id="rId10" Type="http://schemas.openxmlformats.org/officeDocument/2006/relationships/image" Target="../media/image8.png"/><Relationship Id="rId4" Type="http://schemas.openxmlformats.org/officeDocument/2006/relationships/notesSlide" Target="../notesSlides/notesSlide1.xml"/><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tags" Target="../tags/tag6.xml"/><Relationship Id="rId1" Type="http://schemas.openxmlformats.org/officeDocument/2006/relationships/vmlDrawing" Target="../drawings/vmlDrawing4.vml"/><Relationship Id="rId6" Type="http://schemas.openxmlformats.org/officeDocument/2006/relationships/image" Target="../media/image9.png"/><Relationship Id="rId5" Type="http://schemas.openxmlformats.org/officeDocument/2006/relationships/image" Target="../media/image1.emf"/><Relationship Id="rId4"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5.png"/><Relationship Id="rId3" Type="http://schemas.openxmlformats.org/officeDocument/2006/relationships/slideLayout" Target="../slideLayouts/slideLayout1.xml"/><Relationship Id="rId7" Type="http://schemas.microsoft.com/office/2007/relationships/hdphoto" Target="../media/hdphoto2.wdp"/><Relationship Id="rId12" Type="http://schemas.microsoft.com/office/2007/relationships/hdphoto" Target="../media/hdphoto4.wdp"/><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image" Target="../media/image11.png"/><Relationship Id="rId11" Type="http://schemas.openxmlformats.org/officeDocument/2006/relationships/image" Target="../media/image14.png"/><Relationship Id="rId5" Type="http://schemas.openxmlformats.org/officeDocument/2006/relationships/image" Target="../media/image1.emf"/><Relationship Id="rId10" Type="http://schemas.openxmlformats.org/officeDocument/2006/relationships/image" Target="../media/image13.png"/><Relationship Id="rId4" Type="http://schemas.openxmlformats.org/officeDocument/2006/relationships/oleObject" Target="../embeddings/oleObject5.bin"/><Relationship Id="rId9"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microsoft.com/office/2007/relationships/hdphoto" Target="../media/hdphoto5.wdp"/><Relationship Id="rId2" Type="http://schemas.openxmlformats.org/officeDocument/2006/relationships/tags" Target="../tags/tag8.xml"/><Relationship Id="rId1" Type="http://schemas.openxmlformats.org/officeDocument/2006/relationships/vmlDrawing" Target="../drawings/vmlDrawing6.vml"/><Relationship Id="rId6" Type="http://schemas.openxmlformats.org/officeDocument/2006/relationships/image" Target="../media/image16.png"/><Relationship Id="rId5" Type="http://schemas.openxmlformats.org/officeDocument/2006/relationships/image" Target="../media/image1.emf"/><Relationship Id="rId4" Type="http://schemas.openxmlformats.org/officeDocument/2006/relationships/oleObject" Target="../embeddings/oleObject6.bin"/></Relationships>
</file>

<file path=ppt/slides/_rels/slide6.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image" Target="../media/image17.png"/><Relationship Id="rId2" Type="http://schemas.openxmlformats.org/officeDocument/2006/relationships/tags" Target="../tags/tag9.xml"/><Relationship Id="rId1" Type="http://schemas.openxmlformats.org/officeDocument/2006/relationships/vmlDrawing" Target="../drawings/vmlDrawing7.v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hidden="1"/>
          <p:cNvGraphicFramePr>
            <a:graphicFrameLocks noChangeAspect="1"/>
          </p:cNvGraphicFramePr>
          <p:nvPr>
            <p:custDataLst>
              <p:tags r:id="rId2"/>
            </p:custDataLst>
            <p:extLst>
              <p:ext uri="{D42A27DB-BD31-4B8C-83A1-F6EECF244321}">
                <p14:modId xmlns:p14="http://schemas.microsoft.com/office/powerpoint/2010/main" val="12078620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17" name="Diapositiva de think-cell" r:id="rId4" imgW="415" imgH="416" progId="TCLayout.ActiveDocument.1">
                  <p:embed/>
                </p:oleObj>
              </mc:Choice>
              <mc:Fallback>
                <p:oleObj name="Diapositiva de think-cell" r:id="rId4" imgW="415" imgH="41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CuadroTexto 4"/>
          <p:cNvSpPr txBox="1"/>
          <p:nvPr/>
        </p:nvSpPr>
        <p:spPr>
          <a:xfrm>
            <a:off x="-794854" y="505579"/>
            <a:ext cx="10629846" cy="4832092"/>
          </a:xfrm>
          <a:prstGeom prst="rect">
            <a:avLst/>
          </a:prstGeom>
          <a:noFill/>
        </p:spPr>
        <p:txBody>
          <a:bodyPr wrap="square" rtlCol="0">
            <a:spAutoFit/>
          </a:bodyPr>
          <a:lstStyle/>
          <a:p>
            <a:pPr algn="ctr"/>
            <a:r>
              <a:rPr lang="es-CL" sz="4400" dirty="0" smtClean="0">
                <a:latin typeface="Arial" panose="020B0604020202020204" pitchFamily="34" charset="0"/>
                <a:cs typeface="Arial" panose="020B0604020202020204" pitchFamily="34" charset="0"/>
              </a:rPr>
              <a:t>COBERTURA </a:t>
            </a:r>
          </a:p>
          <a:p>
            <a:pPr algn="ctr"/>
            <a:r>
              <a:rPr lang="es-CL" sz="4400" dirty="0" smtClean="0">
                <a:latin typeface="Arial" panose="020B0604020202020204" pitchFamily="34" charset="0"/>
                <a:cs typeface="Arial" panose="020B0604020202020204" pitchFamily="34" charset="0"/>
              </a:rPr>
              <a:t>DE LA LEY N° 16744 </a:t>
            </a:r>
          </a:p>
          <a:p>
            <a:pPr algn="ctr"/>
            <a:endParaRPr lang="es-CL" sz="4400" dirty="0" smtClean="0">
              <a:latin typeface="Arial" panose="020B0604020202020204" pitchFamily="34" charset="0"/>
              <a:cs typeface="Arial" panose="020B0604020202020204" pitchFamily="34" charset="0"/>
            </a:endParaRPr>
          </a:p>
          <a:p>
            <a:pPr algn="ctr"/>
            <a:r>
              <a:rPr lang="es-ES" sz="4400" kern="0" dirty="0" smtClean="0">
                <a:solidFill>
                  <a:schemeClr val="tx1">
                    <a:lumMod val="75000"/>
                    <a:lumOff val="25000"/>
                  </a:schemeClr>
                </a:solidFill>
                <a:latin typeface="Arial" panose="020B0604020202020204" pitchFamily="34" charset="0"/>
                <a:cs typeface="Arial" panose="020B0604020202020204" pitchFamily="34" charset="0"/>
              </a:rPr>
              <a:t> </a:t>
            </a:r>
          </a:p>
          <a:p>
            <a:pPr algn="ctr"/>
            <a:r>
              <a:rPr lang="es-ES" sz="4400" kern="0" dirty="0" smtClean="0">
                <a:solidFill>
                  <a:schemeClr val="tx1">
                    <a:lumMod val="75000"/>
                    <a:lumOff val="25000"/>
                  </a:schemeClr>
                </a:solidFill>
                <a:latin typeface="Arial" panose="020B0604020202020204" pitchFamily="34" charset="0"/>
                <a:cs typeface="Arial" panose="020B0604020202020204" pitchFamily="34" charset="0"/>
              </a:rPr>
              <a:t>CONTACTO ESTRECHO</a:t>
            </a:r>
          </a:p>
          <a:p>
            <a:pPr algn="ctr"/>
            <a:r>
              <a:rPr lang="es-ES" sz="4400" kern="0" dirty="0" smtClean="0">
                <a:solidFill>
                  <a:schemeClr val="tx1">
                    <a:lumMod val="75000"/>
                    <a:lumOff val="25000"/>
                  </a:schemeClr>
                </a:solidFill>
                <a:latin typeface="Arial" panose="020B0604020202020204" pitchFamily="34" charset="0"/>
                <a:cs typeface="Arial" panose="020B0604020202020204" pitchFamily="34" charset="0"/>
              </a:rPr>
              <a:t>O CONFIRMADOS CON</a:t>
            </a:r>
          </a:p>
          <a:p>
            <a:pPr algn="ctr"/>
            <a:r>
              <a:rPr lang="es-ES" sz="4400" kern="0" dirty="0" smtClean="0">
                <a:solidFill>
                  <a:schemeClr val="tx1">
                    <a:lumMod val="75000"/>
                    <a:lumOff val="25000"/>
                  </a:schemeClr>
                </a:solidFill>
                <a:latin typeface="Arial" panose="020B0604020202020204" pitchFamily="34" charset="0"/>
                <a:cs typeface="Arial" panose="020B0604020202020204" pitchFamily="34" charset="0"/>
              </a:rPr>
              <a:t>COVID-19</a:t>
            </a:r>
            <a:endParaRPr lang="es-CL" sz="4400" dirty="0">
              <a:latin typeface="Arial" panose="020B0604020202020204" pitchFamily="34" charset="0"/>
              <a:cs typeface="Arial" panose="020B0604020202020204" pitchFamily="34" charset="0"/>
            </a:endParaRPr>
          </a:p>
        </p:txBody>
      </p:sp>
      <p:grpSp>
        <p:nvGrpSpPr>
          <p:cNvPr id="7" name="Grupo 6"/>
          <p:cNvGrpSpPr>
            <a:grpSpLocks noChangeAspect="1"/>
          </p:cNvGrpSpPr>
          <p:nvPr/>
        </p:nvGrpSpPr>
        <p:grpSpPr>
          <a:xfrm>
            <a:off x="8879843" y="291385"/>
            <a:ext cx="2885434" cy="1440000"/>
            <a:chOff x="1276011" y="1536040"/>
            <a:chExt cx="9110757" cy="4546800"/>
          </a:xfrm>
        </p:grpSpPr>
        <p:pic>
          <p:nvPicPr>
            <p:cNvPr id="8" name="Imagen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76011" y="1612365"/>
              <a:ext cx="4741631" cy="4356000"/>
            </a:xfrm>
            <a:prstGeom prst="rect">
              <a:avLst/>
            </a:prstGeom>
          </p:spPr>
        </p:pic>
        <p:pic>
          <p:nvPicPr>
            <p:cNvPr id="11" name="Imagen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39968" y="1536040"/>
              <a:ext cx="4546800" cy="4546800"/>
            </a:xfrm>
            <a:prstGeom prst="rect">
              <a:avLst/>
            </a:prstGeom>
          </p:spPr>
        </p:pic>
      </p:grpSp>
      <p:pic>
        <p:nvPicPr>
          <p:cNvPr id="2" name="Imagen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53699" y="4309824"/>
            <a:ext cx="2055694" cy="2055694"/>
          </a:xfrm>
          <a:prstGeom prst="rect">
            <a:avLst/>
          </a:prstGeom>
        </p:spPr>
      </p:pic>
      <p:pic>
        <p:nvPicPr>
          <p:cNvPr id="3" name="Imagen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513700" y="2220289"/>
            <a:ext cx="1735693" cy="1735693"/>
          </a:xfrm>
          <a:prstGeom prst="rect">
            <a:avLst/>
          </a:prstGeom>
        </p:spPr>
      </p:pic>
    </p:spTree>
    <p:extLst>
      <p:ext uri="{BB962C8B-B14F-4D97-AF65-F5344CB8AC3E}">
        <p14:creationId xmlns:p14="http://schemas.microsoft.com/office/powerpoint/2010/main" val="5257241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hidden="1"/>
          <p:cNvGraphicFramePr>
            <a:graphicFrameLocks noChangeAspect="1"/>
          </p:cNvGraphicFramePr>
          <p:nvPr>
            <p:custDataLst>
              <p:tags r:id="rId2"/>
            </p:custDataLst>
            <p:extLst>
              <p:ext uri="{D42A27DB-BD31-4B8C-83A1-F6EECF244321}">
                <p14:modId xmlns:p14="http://schemas.microsoft.com/office/powerpoint/2010/main" val="5953126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48" name="Diapositiva de think-cell" r:id="rId5" imgW="415" imgH="416" progId="TCLayout.ActiveDocument.1">
                  <p:embed/>
                </p:oleObj>
              </mc:Choice>
              <mc:Fallback>
                <p:oleObj name="Diapositiva de think-cell" r:id="rId5" imgW="415" imgH="41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grpSp>
        <p:nvGrpSpPr>
          <p:cNvPr id="7" name="Grupo 6"/>
          <p:cNvGrpSpPr/>
          <p:nvPr/>
        </p:nvGrpSpPr>
        <p:grpSpPr>
          <a:xfrm>
            <a:off x="317500" y="113500"/>
            <a:ext cx="9728200" cy="1655243"/>
            <a:chOff x="584200" y="416100"/>
            <a:chExt cx="9055100" cy="1702514"/>
          </a:xfrm>
        </p:grpSpPr>
        <p:sp>
          <p:nvSpPr>
            <p:cNvPr id="5" name="CuadroTexto 4"/>
            <p:cNvSpPr txBox="1"/>
            <p:nvPr/>
          </p:nvSpPr>
          <p:spPr>
            <a:xfrm>
              <a:off x="584200" y="416100"/>
              <a:ext cx="6540500" cy="461665"/>
            </a:xfrm>
            <a:prstGeom prst="rect">
              <a:avLst/>
            </a:prstGeom>
            <a:noFill/>
            <a:ln>
              <a:noFill/>
            </a:ln>
          </p:spPr>
          <p:txBody>
            <a:bodyPr wrap="square" rtlCol="0">
              <a:spAutoFit/>
            </a:bodyPr>
            <a:lstStyle/>
            <a:p>
              <a:r>
                <a:rPr lang="es-CL" sz="2400" dirty="0" smtClean="0">
                  <a:latin typeface="Arial" panose="020B0604020202020204" pitchFamily="34" charset="0"/>
                  <a:cs typeface="Arial" panose="020B0604020202020204" pitchFamily="34" charset="0"/>
                </a:rPr>
                <a:t>CASO CONFIRMADO COVID-19</a:t>
              </a:r>
            </a:p>
          </p:txBody>
        </p:sp>
        <p:sp>
          <p:nvSpPr>
            <p:cNvPr id="6" name="CuadroTexto 5"/>
            <p:cNvSpPr txBox="1"/>
            <p:nvPr/>
          </p:nvSpPr>
          <p:spPr>
            <a:xfrm>
              <a:off x="584200" y="812779"/>
              <a:ext cx="9055100" cy="1305835"/>
            </a:xfrm>
            <a:prstGeom prst="rect">
              <a:avLst/>
            </a:prstGeom>
            <a:noFill/>
            <a:ln>
              <a:noFill/>
            </a:ln>
          </p:spPr>
          <p:txBody>
            <a:bodyPr wrap="square" rtlCol="0">
              <a:spAutoFit/>
            </a:bodyPr>
            <a:lstStyle/>
            <a:p>
              <a:pPr algn="just">
                <a:lnSpc>
                  <a:spcPct val="150000"/>
                </a:lnSpc>
              </a:pPr>
              <a:r>
                <a:rPr lang="es-CL" sz="1700" dirty="0" smtClean="0">
                  <a:latin typeface="Arial" panose="020B0604020202020204" pitchFamily="34" charset="0"/>
                  <a:cs typeface="Arial" panose="020B0604020202020204" pitchFamily="34" charset="0"/>
                </a:rPr>
                <a:t>Es aquel que presenta fiebre mayor a 37,8° sin causa evidente y/o síntomas tales como: </a:t>
              </a:r>
              <a:r>
                <a:rPr lang="es-ES" sz="1700" dirty="0" smtClean="0">
                  <a:latin typeface="Arial" panose="020B0604020202020204" pitchFamily="34" charset="0"/>
                  <a:cs typeface="Arial" panose="020B0604020202020204" pitchFamily="34" charset="0"/>
                </a:rPr>
                <a:t>dolores musculares, de garganta, tos, dificultad respiratoria, decaimiento, diarrea o perdida brusca del olfato o gusto y que de </a:t>
              </a:r>
              <a:r>
                <a:rPr lang="es-ES" sz="1700" u="sng" dirty="0" smtClean="0">
                  <a:latin typeface="Arial" panose="020B0604020202020204" pitchFamily="34" charset="0"/>
                  <a:cs typeface="Arial" panose="020B0604020202020204" pitchFamily="34" charset="0"/>
                </a:rPr>
                <a:t>POSITIVO EN UN TEST PCR</a:t>
              </a:r>
              <a:endParaRPr lang="es-CL" sz="1700" u="sng" dirty="0" smtClean="0">
                <a:latin typeface="Arial" panose="020B0604020202020204" pitchFamily="34" charset="0"/>
                <a:cs typeface="Arial" panose="020B0604020202020204" pitchFamily="34" charset="0"/>
              </a:endParaRPr>
            </a:p>
          </p:txBody>
        </p:sp>
      </p:grpSp>
      <p:grpSp>
        <p:nvGrpSpPr>
          <p:cNvPr id="8" name="Grupo 7"/>
          <p:cNvGrpSpPr/>
          <p:nvPr/>
        </p:nvGrpSpPr>
        <p:grpSpPr>
          <a:xfrm>
            <a:off x="317500" y="1952969"/>
            <a:ext cx="9728200" cy="3219932"/>
            <a:chOff x="584200" y="273922"/>
            <a:chExt cx="9055100" cy="3219932"/>
          </a:xfrm>
        </p:grpSpPr>
        <p:sp>
          <p:nvSpPr>
            <p:cNvPr id="9" name="CuadroTexto 8"/>
            <p:cNvSpPr txBox="1"/>
            <p:nvPr/>
          </p:nvSpPr>
          <p:spPr>
            <a:xfrm>
              <a:off x="584200" y="273922"/>
              <a:ext cx="6540500" cy="461665"/>
            </a:xfrm>
            <a:prstGeom prst="rect">
              <a:avLst/>
            </a:prstGeom>
            <a:noFill/>
            <a:ln>
              <a:noFill/>
            </a:ln>
          </p:spPr>
          <p:txBody>
            <a:bodyPr wrap="square" rtlCol="0">
              <a:spAutoFit/>
            </a:bodyPr>
            <a:lstStyle/>
            <a:p>
              <a:r>
                <a:rPr lang="es-CL" sz="2400" dirty="0" smtClean="0">
                  <a:latin typeface="Arial" panose="020B0604020202020204" pitchFamily="34" charset="0"/>
                  <a:cs typeface="Arial" panose="020B0604020202020204" pitchFamily="34" charset="0"/>
                </a:rPr>
                <a:t>CONTACTO ESTRECHO</a:t>
              </a:r>
            </a:p>
          </p:txBody>
        </p:sp>
        <p:sp>
          <p:nvSpPr>
            <p:cNvPr id="10" name="CuadroTexto 9"/>
            <p:cNvSpPr txBox="1"/>
            <p:nvPr/>
          </p:nvSpPr>
          <p:spPr>
            <a:xfrm>
              <a:off x="584200" y="608449"/>
              <a:ext cx="9055100" cy="2885405"/>
            </a:xfrm>
            <a:prstGeom prst="rect">
              <a:avLst/>
            </a:prstGeom>
            <a:noFill/>
            <a:ln>
              <a:noFill/>
            </a:ln>
          </p:spPr>
          <p:txBody>
            <a:bodyPr wrap="square" rtlCol="0">
              <a:spAutoFit/>
            </a:bodyPr>
            <a:lstStyle/>
            <a:p>
              <a:pPr algn="just">
                <a:lnSpc>
                  <a:spcPct val="150000"/>
                </a:lnSpc>
              </a:pPr>
              <a:r>
                <a:rPr lang="es-ES" sz="1700" dirty="0" smtClean="0">
                  <a:latin typeface="Arial" panose="020B0604020202020204" pitchFamily="34" charset="0"/>
                  <a:cs typeface="Arial" panose="020B0604020202020204" pitchFamily="34" charset="0"/>
                </a:rPr>
                <a:t>Una persona en contacto con un caso confirmado de COVID-19, </a:t>
              </a:r>
              <a:r>
                <a:rPr lang="es-CL" sz="1700" dirty="0">
                  <a:latin typeface="Arial" panose="020B0604020202020204" pitchFamily="34" charset="0"/>
                  <a:cs typeface="Arial" panose="020B0604020202020204" pitchFamily="34" charset="0"/>
                </a:rPr>
                <a:t>entre 2 días </a:t>
              </a:r>
              <a:r>
                <a:rPr lang="es-CL" sz="1700" dirty="0" smtClean="0">
                  <a:latin typeface="Arial" panose="020B0604020202020204" pitchFamily="34" charset="0"/>
                  <a:cs typeface="Arial" panose="020B0604020202020204" pitchFamily="34" charset="0"/>
                </a:rPr>
                <a:t>antes </a:t>
              </a:r>
              <a:r>
                <a:rPr lang="es-CL" sz="1700" dirty="0">
                  <a:latin typeface="Arial" panose="020B0604020202020204" pitchFamily="34" charset="0"/>
                  <a:cs typeface="Arial" panose="020B0604020202020204" pitchFamily="34" charset="0"/>
                </a:rPr>
                <a:t>y 14 días después del </a:t>
              </a:r>
              <a:r>
                <a:rPr lang="es-CL" sz="1700" dirty="0" smtClean="0">
                  <a:latin typeface="Arial" panose="020B0604020202020204" pitchFamily="34" charset="0"/>
                  <a:cs typeface="Arial" panose="020B0604020202020204" pitchFamily="34" charset="0"/>
                </a:rPr>
                <a:t>inicio de los síntomas del enfermo,</a:t>
              </a:r>
              <a:r>
                <a:rPr lang="es-ES" sz="1700" dirty="0" smtClean="0">
                  <a:latin typeface="Arial" panose="020B0604020202020204" pitchFamily="34" charset="0"/>
                  <a:cs typeface="Arial" panose="020B0604020202020204" pitchFamily="34" charset="0"/>
                </a:rPr>
                <a:t> según los criterios vigentes:</a:t>
              </a:r>
            </a:p>
            <a:p>
              <a:pPr marL="285750" indent="-285750" algn="just">
                <a:lnSpc>
                  <a:spcPct val="150000"/>
                </a:lnSpc>
                <a:buFont typeface="Arial" panose="020B0604020202020204" pitchFamily="34" charset="0"/>
                <a:buChar char="•"/>
              </a:pPr>
              <a:r>
                <a:rPr lang="es-ES" sz="1700" dirty="0" smtClean="0">
                  <a:latin typeface="Arial" panose="020B0604020202020204" pitchFamily="34" charset="0"/>
                  <a:cs typeface="Arial" panose="020B0604020202020204" pitchFamily="34" charset="0"/>
                </a:rPr>
                <a:t>Haber mantenido más de 15 minutos de contacto cara a cara, a menos de un metro, sin mascarilla</a:t>
              </a:r>
            </a:p>
            <a:p>
              <a:pPr marL="285750" indent="-285750" algn="just">
                <a:lnSpc>
                  <a:spcPct val="150000"/>
                </a:lnSpc>
                <a:buFont typeface="Arial" panose="020B0604020202020204" pitchFamily="34" charset="0"/>
                <a:buChar char="•"/>
              </a:pPr>
              <a:r>
                <a:rPr lang="es-ES" sz="1700" dirty="0" smtClean="0">
                  <a:latin typeface="Arial" panose="020B0604020202020204" pitchFamily="34" charset="0"/>
                  <a:cs typeface="Arial" panose="020B0604020202020204" pitchFamily="34" charset="0"/>
                </a:rPr>
                <a:t>Haber compartido un espacio cerrado por 2 horas o más, sin mascarilla</a:t>
              </a:r>
            </a:p>
            <a:p>
              <a:pPr algn="just">
                <a:lnSpc>
                  <a:spcPct val="150000"/>
                </a:lnSpc>
              </a:pPr>
              <a:r>
                <a:rPr lang="es-ES" sz="1100" dirty="0" smtClean="0">
                  <a:solidFill>
                    <a:schemeClr val="tx1">
                      <a:lumMod val="50000"/>
                      <a:lumOff val="50000"/>
                    </a:schemeClr>
                  </a:solidFill>
                  <a:latin typeface="Arial" panose="020B0604020202020204" pitchFamily="34" charset="0"/>
                  <a:cs typeface="Arial" panose="020B0604020202020204" pitchFamily="34" charset="0"/>
                </a:rPr>
                <a:t>(También es considerado CONTACTO ESTRECHO</a:t>
              </a:r>
              <a:r>
                <a:rPr lang="es-CL" sz="1100" dirty="0" smtClean="0">
                  <a:solidFill>
                    <a:schemeClr val="tx1">
                      <a:lumMod val="50000"/>
                      <a:lumOff val="50000"/>
                    </a:schemeClr>
                  </a:solidFill>
                  <a:latin typeface="Arial" panose="020B0604020202020204" pitchFamily="34" charset="0"/>
                  <a:cs typeface="Arial" panose="020B0604020202020204" pitchFamily="34" charset="0"/>
                </a:rPr>
                <a:t> vivir </a:t>
              </a:r>
              <a:r>
                <a:rPr lang="es-CL" sz="1100" dirty="0">
                  <a:solidFill>
                    <a:schemeClr val="tx1">
                      <a:lumMod val="50000"/>
                      <a:lumOff val="50000"/>
                    </a:schemeClr>
                  </a:solidFill>
                  <a:latin typeface="Arial" panose="020B0604020202020204" pitchFamily="34" charset="0"/>
                  <a:cs typeface="Arial" panose="020B0604020202020204" pitchFamily="34" charset="0"/>
                </a:rPr>
                <a:t>o pernoctar en el mismo hogar o </a:t>
              </a:r>
              <a:r>
                <a:rPr lang="es-CL" sz="1100" dirty="0" smtClean="0">
                  <a:solidFill>
                    <a:schemeClr val="tx1">
                      <a:lumMod val="50000"/>
                      <a:lumOff val="50000"/>
                    </a:schemeClr>
                  </a:solidFill>
                  <a:latin typeface="Arial" panose="020B0604020202020204" pitchFamily="34" charset="0"/>
                  <a:cs typeface="Arial" panose="020B0604020202020204" pitchFamily="34" charset="0"/>
                </a:rPr>
                <a:t>lugares similares con un contagiado, o haberse </a:t>
              </a:r>
              <a:r>
                <a:rPr lang="es-CL" sz="1100" dirty="0">
                  <a:solidFill>
                    <a:schemeClr val="tx1">
                      <a:lumMod val="50000"/>
                      <a:lumOff val="50000"/>
                    </a:schemeClr>
                  </a:solidFill>
                  <a:latin typeface="Arial" panose="020B0604020202020204" pitchFamily="34" charset="0"/>
                  <a:cs typeface="Arial" panose="020B0604020202020204" pitchFamily="34" charset="0"/>
                </a:rPr>
                <a:t>trasladado en cualquier medio de transporte cerrado a una proximidad menor </a:t>
              </a:r>
              <a:r>
                <a:rPr lang="es-CL" sz="1100" dirty="0" smtClean="0">
                  <a:solidFill>
                    <a:schemeClr val="tx1">
                      <a:lumMod val="50000"/>
                      <a:lumOff val="50000"/>
                    </a:schemeClr>
                  </a:solidFill>
                  <a:latin typeface="Arial" panose="020B0604020202020204" pitchFamily="34" charset="0"/>
                  <a:cs typeface="Arial" panose="020B0604020202020204" pitchFamily="34" charset="0"/>
                </a:rPr>
                <a:t>de un </a:t>
              </a:r>
              <a:r>
                <a:rPr lang="es-CL" sz="1100" dirty="0">
                  <a:solidFill>
                    <a:schemeClr val="tx1">
                      <a:lumMod val="50000"/>
                      <a:lumOff val="50000"/>
                    </a:schemeClr>
                  </a:solidFill>
                  <a:latin typeface="Arial" panose="020B0604020202020204" pitchFamily="34" charset="0"/>
                  <a:cs typeface="Arial" panose="020B0604020202020204" pitchFamily="34" charset="0"/>
                </a:rPr>
                <a:t>metro con otro ocupante del medio de transporte que esté contagiado, sin </a:t>
              </a:r>
              <a:r>
                <a:rPr lang="es-CL" sz="1100" dirty="0" smtClean="0">
                  <a:solidFill>
                    <a:schemeClr val="tx1">
                      <a:lumMod val="50000"/>
                      <a:lumOff val="50000"/>
                    </a:schemeClr>
                  </a:solidFill>
                  <a:latin typeface="Arial" panose="020B0604020202020204" pitchFamily="34" charset="0"/>
                  <a:cs typeface="Arial" panose="020B0604020202020204" pitchFamily="34" charset="0"/>
                </a:rPr>
                <a:t>mascarilla)</a:t>
              </a:r>
              <a:endParaRPr lang="es-CL" sz="1100" dirty="0">
                <a:solidFill>
                  <a:schemeClr val="tx1">
                    <a:lumMod val="50000"/>
                    <a:lumOff val="50000"/>
                  </a:schemeClr>
                </a:solidFill>
                <a:latin typeface="Arial" panose="020B0604020202020204" pitchFamily="34" charset="0"/>
                <a:cs typeface="Arial" panose="020B0604020202020204" pitchFamily="34" charset="0"/>
              </a:endParaRPr>
            </a:p>
          </p:txBody>
        </p:sp>
      </p:grpSp>
      <p:grpSp>
        <p:nvGrpSpPr>
          <p:cNvPr id="11" name="Grupo 10"/>
          <p:cNvGrpSpPr/>
          <p:nvPr/>
        </p:nvGrpSpPr>
        <p:grpSpPr>
          <a:xfrm>
            <a:off x="317500" y="5299395"/>
            <a:ext cx="9728200" cy="1211336"/>
            <a:chOff x="584200" y="678179"/>
            <a:chExt cx="9055100" cy="1211336"/>
          </a:xfrm>
        </p:grpSpPr>
        <p:sp>
          <p:nvSpPr>
            <p:cNvPr id="12" name="CuadroTexto 11"/>
            <p:cNvSpPr txBox="1"/>
            <p:nvPr/>
          </p:nvSpPr>
          <p:spPr>
            <a:xfrm>
              <a:off x="584200" y="678179"/>
              <a:ext cx="6540500" cy="461665"/>
            </a:xfrm>
            <a:prstGeom prst="rect">
              <a:avLst/>
            </a:prstGeom>
            <a:noFill/>
            <a:ln>
              <a:noFill/>
            </a:ln>
          </p:spPr>
          <p:txBody>
            <a:bodyPr wrap="square" rtlCol="0">
              <a:spAutoFit/>
            </a:bodyPr>
            <a:lstStyle/>
            <a:p>
              <a:r>
                <a:rPr lang="es-CL" sz="2400" dirty="0" smtClean="0">
                  <a:latin typeface="Arial" panose="020B0604020202020204" pitchFamily="34" charset="0"/>
                  <a:cs typeface="Arial" panose="020B0604020202020204" pitchFamily="34" charset="0"/>
                </a:rPr>
                <a:t>CONTACTO DE BAJO RIESGO</a:t>
              </a:r>
            </a:p>
          </p:txBody>
        </p:sp>
        <p:sp>
          <p:nvSpPr>
            <p:cNvPr id="13" name="CuadroTexto 12"/>
            <p:cNvSpPr txBox="1"/>
            <p:nvPr/>
          </p:nvSpPr>
          <p:spPr>
            <a:xfrm>
              <a:off x="584200" y="1060827"/>
              <a:ext cx="9055100" cy="828688"/>
            </a:xfrm>
            <a:prstGeom prst="rect">
              <a:avLst/>
            </a:prstGeom>
            <a:noFill/>
            <a:ln>
              <a:noFill/>
            </a:ln>
          </p:spPr>
          <p:txBody>
            <a:bodyPr wrap="square" rtlCol="0">
              <a:spAutoFit/>
            </a:bodyPr>
            <a:lstStyle/>
            <a:p>
              <a:pPr algn="just">
                <a:lnSpc>
                  <a:spcPct val="150000"/>
                </a:lnSpc>
              </a:pPr>
              <a:r>
                <a:rPr lang="es-ES" sz="1700" dirty="0" smtClean="0">
                  <a:latin typeface="Arial" panose="020B0604020202020204" pitchFamily="34" charset="0"/>
                  <a:cs typeface="Arial" panose="020B0604020202020204" pitchFamily="34" charset="0"/>
                </a:rPr>
                <a:t>Personas que fueron contactos de caso confirmado o sospechoso de COVID-19 y que no cumplen los criterios explicitados anteriormente</a:t>
              </a:r>
              <a:endParaRPr lang="es-CL" sz="1700" dirty="0">
                <a:latin typeface="Arial" panose="020B0604020202020204" pitchFamily="34" charset="0"/>
                <a:cs typeface="Arial" panose="020B0604020202020204" pitchFamily="34" charset="0"/>
              </a:endParaRPr>
            </a:p>
          </p:txBody>
        </p:sp>
      </p:grpSp>
      <p:grpSp>
        <p:nvGrpSpPr>
          <p:cNvPr id="14" name="Grupo 13"/>
          <p:cNvGrpSpPr/>
          <p:nvPr/>
        </p:nvGrpSpPr>
        <p:grpSpPr>
          <a:xfrm>
            <a:off x="10716596" y="225217"/>
            <a:ext cx="879327" cy="1692000"/>
            <a:chOff x="1787906" y="1313686"/>
            <a:chExt cx="879327" cy="1692000"/>
          </a:xfrm>
        </p:grpSpPr>
        <p:pic>
          <p:nvPicPr>
            <p:cNvPr id="15" name="Picture 2" descr="Silueta De Hombre O De Mujer Ideal Baños 9 Cms Color Negro - $ 269 ..."/>
            <p:cNvPicPr>
              <a:picLocks noChangeAspect="1" noChangeArrowheads="1"/>
            </p:cNvPicPr>
            <p:nvPr/>
          </p:nvPicPr>
          <p:blipFill>
            <a:blip r:embed="rId7" cstate="print">
              <a:duotone>
                <a:schemeClr val="accent2">
                  <a:shade val="45000"/>
                  <a:satMod val="135000"/>
                </a:schemeClr>
                <a:prstClr val="white"/>
              </a:duotone>
              <a:extLst>
                <a:ext uri="{BEBA8EAE-BF5A-486C-A8C5-ECC9F3942E4B}">
                  <a14:imgProps xmlns:a14="http://schemas.microsoft.com/office/drawing/2010/main">
                    <a14:imgLayer r:embed="rId8">
                      <a14:imgEffect>
                        <a14:backgroundRemoval t="0" b="100000" l="0" r="100000">
                          <a14:foregroundMark x1="50729" y1="11667" x2="50729" y2="11667"/>
                        </a14:backgroundRemoval>
                      </a14:imgEffect>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flipH="1">
              <a:off x="1787906" y="1313686"/>
              <a:ext cx="879327" cy="1692000"/>
            </a:xfrm>
            <a:prstGeom prst="rect">
              <a:avLst/>
            </a:prstGeom>
            <a:noFill/>
            <a:extLst>
              <a:ext uri="{909E8E84-426E-40DD-AFC4-6F175D3DCCD1}">
                <a14:hiddenFill xmlns:a14="http://schemas.microsoft.com/office/drawing/2010/main">
                  <a:solidFill>
                    <a:srgbClr val="FFFFFF"/>
                  </a:solidFill>
                </a14:hiddenFill>
              </a:ext>
            </a:extLst>
          </p:spPr>
        </p:pic>
        <p:sp>
          <p:nvSpPr>
            <p:cNvPr id="16" name="CuadroTexto 15"/>
            <p:cNvSpPr txBox="1"/>
            <p:nvPr/>
          </p:nvSpPr>
          <p:spPr>
            <a:xfrm>
              <a:off x="2039729" y="1626952"/>
              <a:ext cx="318976" cy="553998"/>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s-CL" sz="3000" b="1" dirty="0" smtClean="0">
                  <a:solidFill>
                    <a:schemeClr val="bg1"/>
                  </a:solidFill>
                </a:rPr>
                <a:t>+</a:t>
              </a:r>
              <a:endParaRPr lang="es-CL" sz="3000" b="1" dirty="0">
                <a:solidFill>
                  <a:schemeClr val="bg1"/>
                </a:solidFill>
              </a:endParaRPr>
            </a:p>
          </p:txBody>
        </p:sp>
      </p:grpSp>
      <p:sp>
        <p:nvSpPr>
          <p:cNvPr id="19" name="Esquina doblada 18"/>
          <p:cNvSpPr/>
          <p:nvPr/>
        </p:nvSpPr>
        <p:spPr>
          <a:xfrm>
            <a:off x="317500" y="88598"/>
            <a:ext cx="9953822" cy="1749827"/>
          </a:xfrm>
          <a:prstGeom prst="foldedCorne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latin typeface="Arial" panose="020B0604020202020204" pitchFamily="34" charset="0"/>
              <a:cs typeface="Arial" panose="020B0604020202020204" pitchFamily="34" charset="0"/>
            </a:endParaRPr>
          </a:p>
        </p:txBody>
      </p:sp>
      <p:sp>
        <p:nvSpPr>
          <p:cNvPr id="20" name="Esquina doblada 19"/>
          <p:cNvSpPr/>
          <p:nvPr/>
        </p:nvSpPr>
        <p:spPr>
          <a:xfrm>
            <a:off x="317500" y="1930646"/>
            <a:ext cx="9953822" cy="3254205"/>
          </a:xfrm>
          <a:prstGeom prst="foldedCorne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latin typeface="Arial" panose="020B0604020202020204" pitchFamily="34" charset="0"/>
              <a:cs typeface="Arial" panose="020B0604020202020204" pitchFamily="34" charset="0"/>
            </a:endParaRPr>
          </a:p>
        </p:txBody>
      </p:sp>
      <p:sp>
        <p:nvSpPr>
          <p:cNvPr id="21" name="Esquina doblada 20"/>
          <p:cNvSpPr/>
          <p:nvPr/>
        </p:nvSpPr>
        <p:spPr>
          <a:xfrm>
            <a:off x="317500" y="5282729"/>
            <a:ext cx="9953822" cy="1320201"/>
          </a:xfrm>
          <a:prstGeom prst="foldedCorne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latin typeface="Arial" panose="020B0604020202020204" pitchFamily="34" charset="0"/>
              <a:cs typeface="Arial" panose="020B0604020202020204" pitchFamily="34" charset="0"/>
            </a:endParaRPr>
          </a:p>
        </p:txBody>
      </p:sp>
      <p:pic>
        <p:nvPicPr>
          <p:cNvPr id="22" name="Picture 2" descr="Silueta De Hombre O De Mujer Ideal Baños 9 Cms Color Negro - $ 269 ..."/>
          <p:cNvPicPr>
            <a:picLocks noChangeAspect="1" noChangeArrowheads="1"/>
          </p:cNvPicPr>
          <p:nvPr/>
        </p:nvPicPr>
        <p:blipFill>
          <a:blip r:embed="rId9" cstate="print">
            <a:duotone>
              <a:schemeClr val="accent4">
                <a:shade val="45000"/>
                <a:satMod val="135000"/>
              </a:schemeClr>
              <a:prstClr val="white"/>
            </a:duotone>
            <a:extLst>
              <a:ext uri="{BEBA8EAE-BF5A-486C-A8C5-ECC9F3942E4B}">
                <a14:imgProps xmlns:a14="http://schemas.microsoft.com/office/drawing/2010/main">
                  <a14:imgLayer r:embed="rId8">
                    <a14:imgEffect>
                      <a14:backgroundRemoval t="0" b="100000" l="0" r="100000">
                        <a14:foregroundMark x1="50729" y1="11667" x2="50729" y2="11667"/>
                      </a14:backgroundRemoval>
                    </a14:imgEffect>
                    <a14:imgEffect>
                      <a14:artisticMarker/>
                    </a14:imgEffect>
                  </a14:imgLayer>
                </a14:imgProps>
              </a:ext>
              <a:ext uri="{28A0092B-C50C-407E-A947-70E740481C1C}">
                <a14:useLocalDpi xmlns:a14="http://schemas.microsoft.com/office/drawing/2010/main" val="0"/>
              </a:ext>
            </a:extLst>
          </a:blip>
          <a:srcRect/>
          <a:stretch>
            <a:fillRect/>
          </a:stretch>
        </p:blipFill>
        <p:spPr bwMode="auto">
          <a:xfrm flipH="1">
            <a:off x="10716596" y="2810797"/>
            <a:ext cx="879327" cy="1692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Silueta De Hombre O De Mujer Ideal Baños 9 Cms Color Negro - $ 269 ..."/>
          <p:cNvPicPr>
            <a:picLocks noChangeAspect="1" noChangeArrowheads="1"/>
          </p:cNvPicPr>
          <p:nvPr/>
        </p:nvPicPr>
        <p:blipFill>
          <a:blip r:embed="rId10" cstate="print">
            <a:duotone>
              <a:schemeClr val="accent6">
                <a:shade val="45000"/>
                <a:satMod val="135000"/>
              </a:schemeClr>
              <a:prstClr val="white"/>
            </a:duotone>
            <a:extLst>
              <a:ext uri="{BEBA8EAE-BF5A-486C-A8C5-ECC9F3942E4B}">
                <a14:imgProps xmlns:a14="http://schemas.microsoft.com/office/drawing/2010/main">
                  <a14:imgLayer r:embed="rId8">
                    <a14:imgEffect>
                      <a14:backgroundRemoval t="0" b="100000" l="0" r="100000">
                        <a14:foregroundMark x1="50729" y1="11667" x2="50729" y2="11667"/>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0742754" y="5096829"/>
            <a:ext cx="879327" cy="1692000"/>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307875" y="6633433"/>
            <a:ext cx="9953822" cy="246221"/>
          </a:xfrm>
          <a:prstGeom prst="rect">
            <a:avLst/>
          </a:prstGeom>
          <a:noFill/>
        </p:spPr>
        <p:txBody>
          <a:bodyPr wrap="square" rtlCol="0">
            <a:spAutoFit/>
          </a:bodyPr>
          <a:lstStyle/>
          <a:p>
            <a:pPr algn="ctr"/>
            <a:r>
              <a:rPr lang="es-CL" sz="1000" dirty="0" smtClean="0">
                <a:solidFill>
                  <a:schemeClr val="tx1">
                    <a:lumMod val="50000"/>
                    <a:lumOff val="50000"/>
                  </a:schemeClr>
                </a:solidFill>
                <a:latin typeface="Arial" panose="020B0604020202020204" pitchFamily="34" charset="0"/>
                <a:cs typeface="Arial" panose="020B0604020202020204" pitchFamily="34" charset="0"/>
              </a:rPr>
              <a:t>Definición de Contacto Estrecho según lo establecido Resolución N° 424 del MINSAL (Del 7 de junio 2020)</a:t>
            </a:r>
            <a:endParaRPr lang="es-CL" sz="1000" dirty="0">
              <a:solidFill>
                <a:schemeClr val="tx1">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5677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ppt_x"/>
                                          </p:val>
                                        </p:tav>
                                        <p:tav tm="100000">
                                          <p:val>
                                            <p:strVal val="#ppt_x"/>
                                          </p:val>
                                        </p:tav>
                                      </p:tavLst>
                                    </p:anim>
                                    <p:anim calcmode="lin" valueType="num">
                                      <p:cBhvr additive="base">
                                        <p:cTn id="2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hidden="1"/>
          <p:cNvGraphicFramePr>
            <a:graphicFrameLocks noChangeAspect="1"/>
          </p:cNvGraphicFramePr>
          <p:nvPr>
            <p:custDataLst>
              <p:tags r:id="rId2"/>
            </p:custDataLst>
            <p:extLst>
              <p:ext uri="{D42A27DB-BD31-4B8C-83A1-F6EECF244321}">
                <p14:modId xmlns:p14="http://schemas.microsoft.com/office/powerpoint/2010/main" val="318983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67" name="Diapositiva de think-cell" r:id="rId4" imgW="415" imgH="416" progId="TCLayout.ActiveDocument.1">
                  <p:embed/>
                </p:oleObj>
              </mc:Choice>
              <mc:Fallback>
                <p:oleObj name="Diapositiva de think-cell" r:id="rId4" imgW="415" imgH="41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CuadroTexto 4"/>
          <p:cNvSpPr txBox="1"/>
          <p:nvPr/>
        </p:nvSpPr>
        <p:spPr>
          <a:xfrm>
            <a:off x="317500" y="139700"/>
            <a:ext cx="10591800" cy="461665"/>
          </a:xfrm>
          <a:prstGeom prst="rect">
            <a:avLst/>
          </a:prstGeom>
          <a:noFill/>
          <a:ln>
            <a:noFill/>
          </a:ln>
        </p:spPr>
        <p:txBody>
          <a:bodyPr wrap="square" rtlCol="0">
            <a:spAutoFit/>
          </a:bodyPr>
          <a:lstStyle/>
          <a:p>
            <a:r>
              <a:rPr lang="es-CL" sz="2400" dirty="0" smtClean="0">
                <a:latin typeface="Arial Rounded MT Bold" panose="020F0704030504030204" pitchFamily="34" charset="0"/>
              </a:rPr>
              <a:t>COMO SE DETERMINA EL ORIGEN DE LA ENFERMEDAD</a:t>
            </a:r>
          </a:p>
        </p:txBody>
      </p:sp>
      <p:sp>
        <p:nvSpPr>
          <p:cNvPr id="6" name="CuadroTexto 5"/>
          <p:cNvSpPr txBox="1"/>
          <p:nvPr/>
        </p:nvSpPr>
        <p:spPr>
          <a:xfrm>
            <a:off x="88900" y="731756"/>
            <a:ext cx="11798300" cy="677108"/>
          </a:xfrm>
          <a:prstGeom prst="rect">
            <a:avLst/>
          </a:prstGeom>
          <a:noFill/>
        </p:spPr>
        <p:txBody>
          <a:bodyPr wrap="square" rtlCol="0">
            <a:spAutoFit/>
          </a:bodyPr>
          <a:lstStyle/>
          <a:p>
            <a:pPr algn="just"/>
            <a:r>
              <a:rPr lang="es-CL" sz="1900" dirty="0" smtClean="0">
                <a:latin typeface="Arial" panose="020B0604020202020204" pitchFamily="34" charset="0"/>
                <a:cs typeface="Arial" panose="020B0604020202020204" pitchFamily="34" charset="0"/>
              </a:rPr>
              <a:t>Aquellos casos excepcionales confirmados positivamente con COVID-19, en que la trazabilidad del contagio sea posible de identificar como causada directamente y de manera inequívoca por el trabajo</a:t>
            </a:r>
            <a:endParaRPr lang="es-CL" sz="1900" dirty="0">
              <a:latin typeface="Arial" panose="020B0604020202020204" pitchFamily="34" charset="0"/>
              <a:cs typeface="Arial" panose="020B0604020202020204" pitchFamily="34" charset="0"/>
            </a:endParaRPr>
          </a:p>
        </p:txBody>
      </p:sp>
      <p:sp>
        <p:nvSpPr>
          <p:cNvPr id="8" name="Conector 7"/>
          <p:cNvSpPr>
            <a:spLocks noChangeAspect="1"/>
          </p:cNvSpPr>
          <p:nvPr/>
        </p:nvSpPr>
        <p:spPr>
          <a:xfrm>
            <a:off x="317500" y="1640815"/>
            <a:ext cx="1787565" cy="1787565"/>
          </a:xfrm>
          <a:prstGeom prst="flowChartConnector">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CL" sz="1200" dirty="0" smtClean="0">
                <a:latin typeface="Arial Rounded MT Bold" panose="020F0704030504030204" pitchFamily="34" charset="0"/>
              </a:rPr>
              <a:t>AMBITO</a:t>
            </a:r>
          </a:p>
          <a:p>
            <a:pPr algn="ctr"/>
            <a:r>
              <a:rPr lang="es-CL" sz="1200" dirty="0" smtClean="0">
                <a:latin typeface="Arial Rounded MT Bold" panose="020F0704030504030204" pitchFamily="34" charset="0"/>
              </a:rPr>
              <a:t>DE</a:t>
            </a:r>
          </a:p>
          <a:p>
            <a:pPr algn="ctr"/>
            <a:r>
              <a:rPr lang="es-CL" sz="1200" dirty="0" smtClean="0">
                <a:latin typeface="Arial Rounded MT Bold" panose="020F0704030504030204" pitchFamily="34" charset="0"/>
              </a:rPr>
              <a:t>OCURRENCIA</a:t>
            </a:r>
            <a:endParaRPr lang="es-CL" sz="1200" dirty="0">
              <a:latin typeface="Arial Rounded MT Bold" panose="020F0704030504030204" pitchFamily="34" charset="0"/>
            </a:endParaRPr>
          </a:p>
        </p:txBody>
      </p:sp>
      <p:sp>
        <p:nvSpPr>
          <p:cNvPr id="9" name="Rectángulo redondeado 8"/>
          <p:cNvSpPr/>
          <p:nvPr/>
        </p:nvSpPr>
        <p:spPr>
          <a:xfrm rot="10800000">
            <a:off x="2281553" y="1704289"/>
            <a:ext cx="7412994" cy="183228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CL"/>
          </a:p>
        </p:txBody>
      </p:sp>
      <p:sp>
        <p:nvSpPr>
          <p:cNvPr id="10" name="CuadroTexto 9"/>
          <p:cNvSpPr txBox="1"/>
          <p:nvPr/>
        </p:nvSpPr>
        <p:spPr>
          <a:xfrm rot="10800000" flipV="1">
            <a:off x="2291179" y="1855400"/>
            <a:ext cx="7403368" cy="1554272"/>
          </a:xfrm>
          <a:prstGeom prst="rect">
            <a:avLst/>
          </a:prstGeom>
          <a:noFill/>
        </p:spPr>
        <p:txBody>
          <a:bodyPr wrap="square" rtlCol="0">
            <a:spAutoFit/>
          </a:bodyPr>
          <a:lstStyle/>
          <a:p>
            <a:pPr algn="just"/>
            <a:r>
              <a:rPr lang="es-CL" sz="1900" dirty="0" smtClean="0">
                <a:latin typeface="Arial" panose="020B0604020202020204" pitchFamily="34" charset="0"/>
                <a:cs typeface="Arial" panose="020B0604020202020204" pitchFamily="34" charset="0"/>
              </a:rPr>
              <a:t>El trabajador debe haber estado en contacto con un enfermo o infectado con COVID-19 en el centro de trabajo, por ejemplo, con otra persona que se desempeña en el mismo lugar, o con alguien que acude al centro de trabajo, o bien en un medio de transporte dispuesto por la entidad empleadora.</a:t>
            </a:r>
            <a:endParaRPr lang="es-CL" sz="1900" dirty="0">
              <a:latin typeface="Arial" panose="020B0604020202020204" pitchFamily="34" charset="0"/>
              <a:cs typeface="Arial" panose="020B0604020202020204" pitchFamily="34" charset="0"/>
            </a:endParaRPr>
          </a:p>
        </p:txBody>
      </p:sp>
      <p:sp>
        <p:nvSpPr>
          <p:cNvPr id="14" name="Conector 13"/>
          <p:cNvSpPr>
            <a:spLocks noChangeAspect="1"/>
          </p:cNvSpPr>
          <p:nvPr/>
        </p:nvSpPr>
        <p:spPr>
          <a:xfrm>
            <a:off x="233065" y="3634991"/>
            <a:ext cx="1872000" cy="1872000"/>
          </a:xfrm>
          <a:prstGeom prst="flowChartConnector">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CL" sz="1200" dirty="0" smtClean="0">
                <a:latin typeface="Arial Rounded MT Bold" panose="020F0704030504030204" pitchFamily="34" charset="0"/>
              </a:rPr>
              <a:t>DETERMINAR</a:t>
            </a:r>
          </a:p>
          <a:p>
            <a:pPr algn="ctr"/>
            <a:r>
              <a:rPr lang="es-CL" sz="1200" dirty="0" smtClean="0">
                <a:latin typeface="Arial Rounded MT Bold" panose="020F0704030504030204" pitchFamily="34" charset="0"/>
              </a:rPr>
              <a:t>CONTACTO</a:t>
            </a:r>
          </a:p>
          <a:p>
            <a:pPr algn="ctr"/>
            <a:r>
              <a:rPr lang="es-CL" sz="1200" dirty="0" smtClean="0">
                <a:latin typeface="Arial Rounded MT Bold" panose="020F0704030504030204" pitchFamily="34" charset="0"/>
              </a:rPr>
              <a:t>ESTRECHO</a:t>
            </a:r>
          </a:p>
        </p:txBody>
      </p:sp>
      <p:sp>
        <p:nvSpPr>
          <p:cNvPr id="15" name="Rectángulo redondeado 14"/>
          <p:cNvSpPr/>
          <p:nvPr/>
        </p:nvSpPr>
        <p:spPr>
          <a:xfrm rot="10800000">
            <a:off x="2281553" y="3628678"/>
            <a:ext cx="7412994" cy="183244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CL"/>
          </a:p>
        </p:txBody>
      </p:sp>
      <p:sp>
        <p:nvSpPr>
          <p:cNvPr id="16" name="CuadroTexto 15"/>
          <p:cNvSpPr txBox="1"/>
          <p:nvPr/>
        </p:nvSpPr>
        <p:spPr>
          <a:xfrm rot="10800000" flipV="1">
            <a:off x="2291179" y="3660331"/>
            <a:ext cx="7403368" cy="1846659"/>
          </a:xfrm>
          <a:prstGeom prst="rect">
            <a:avLst/>
          </a:prstGeom>
          <a:noFill/>
        </p:spPr>
        <p:txBody>
          <a:bodyPr wrap="square" rtlCol="0">
            <a:spAutoFit/>
          </a:bodyPr>
          <a:lstStyle/>
          <a:p>
            <a:pPr algn="just"/>
            <a:r>
              <a:rPr lang="es-CL" sz="1900" dirty="0" smtClean="0">
                <a:latin typeface="Arial" panose="020B0604020202020204" pitchFamily="34" charset="0"/>
                <a:cs typeface="Arial" panose="020B0604020202020204" pitchFamily="34" charset="0"/>
              </a:rPr>
              <a:t>Una persona en contacto con un caso confirmado de COVID-19, según los criterios vigentes:</a:t>
            </a:r>
          </a:p>
          <a:p>
            <a:pPr marL="342900" indent="-342900" algn="just">
              <a:buFont typeface="Arial" panose="020B0604020202020204" pitchFamily="34" charset="0"/>
              <a:buChar char="•"/>
            </a:pPr>
            <a:r>
              <a:rPr lang="es-CL" sz="1900" dirty="0" smtClean="0">
                <a:latin typeface="Arial" panose="020B0604020202020204" pitchFamily="34" charset="0"/>
                <a:cs typeface="Arial" panose="020B0604020202020204" pitchFamily="34" charset="0"/>
              </a:rPr>
              <a:t>Haber mantenido más de 15 minutos de contacto cara a cara, a menos de un metro, sin mascarillas</a:t>
            </a:r>
          </a:p>
          <a:p>
            <a:pPr marL="342900" indent="-342900" algn="just">
              <a:buFont typeface="Arial" panose="020B0604020202020204" pitchFamily="34" charset="0"/>
              <a:buChar char="•"/>
            </a:pPr>
            <a:r>
              <a:rPr lang="es-CL" sz="1900" dirty="0" smtClean="0">
                <a:latin typeface="Arial" panose="020B0604020202020204" pitchFamily="34" charset="0"/>
                <a:cs typeface="Arial" panose="020B0604020202020204" pitchFamily="34" charset="0"/>
              </a:rPr>
              <a:t>Haber compartido un espacio cerrado por 2 horas o más, sin mascarilla</a:t>
            </a:r>
          </a:p>
        </p:txBody>
      </p:sp>
      <p:sp>
        <p:nvSpPr>
          <p:cNvPr id="17" name="Rectángulo redondeado 16"/>
          <p:cNvSpPr/>
          <p:nvPr/>
        </p:nvSpPr>
        <p:spPr>
          <a:xfrm>
            <a:off x="584200" y="5757648"/>
            <a:ext cx="11125200" cy="960652"/>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s-CL" sz="2400" b="1" dirty="0" smtClean="0">
                <a:latin typeface="Arial" panose="020B0604020202020204" pitchFamily="34" charset="0"/>
                <a:cs typeface="Arial" panose="020B0604020202020204" pitchFamily="34" charset="0"/>
              </a:rPr>
              <a:t>Sera la Autoridad Sanitaria quien calificara y notificara a la ACHS si el contagio es de ORIGEN LABORAL</a:t>
            </a:r>
            <a:endParaRPr lang="es-CL" sz="2400" b="1" dirty="0">
              <a:latin typeface="Arial" panose="020B0604020202020204" pitchFamily="34" charset="0"/>
              <a:cs typeface="Arial" panose="020B0604020202020204" pitchFamily="34" charset="0"/>
            </a:endParaRPr>
          </a:p>
        </p:txBody>
      </p:sp>
      <p:pic>
        <p:nvPicPr>
          <p:cNvPr id="2" name="Imagen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14282" y="3788643"/>
            <a:ext cx="1590035" cy="1590035"/>
          </a:xfrm>
          <a:prstGeom prst="rect">
            <a:avLst/>
          </a:prstGeom>
        </p:spPr>
      </p:pic>
      <p:pic>
        <p:nvPicPr>
          <p:cNvPr id="3" name="Imagen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048332" y="1772395"/>
            <a:ext cx="1655985" cy="1655985"/>
          </a:xfrm>
          <a:prstGeom prst="rect">
            <a:avLst/>
          </a:prstGeom>
        </p:spPr>
      </p:pic>
    </p:spTree>
    <p:extLst>
      <p:ext uri="{BB962C8B-B14F-4D97-AF65-F5344CB8AC3E}">
        <p14:creationId xmlns:p14="http://schemas.microsoft.com/office/powerpoint/2010/main" val="3138987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0-#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1+#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1+#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0-#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ppt_x"/>
                                          </p:val>
                                        </p:tav>
                                        <p:tav tm="100000">
                                          <p:val>
                                            <p:strVal val="#ppt_x"/>
                                          </p:val>
                                        </p:tav>
                                      </p:tavLst>
                                    </p:anim>
                                    <p:anim calcmode="lin" valueType="num">
                                      <p:cBhvr additive="base">
                                        <p:cTn id="4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P spid="10" grpId="0"/>
      <p:bldP spid="14" grpId="0" animBg="1"/>
      <p:bldP spid="15" grpId="0" animBg="1"/>
      <p:bldP spid="16" grpId="0"/>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hidden="1"/>
          <p:cNvGraphicFramePr>
            <a:graphicFrameLocks noChangeAspect="1"/>
          </p:cNvGraphicFramePr>
          <p:nvPr>
            <p:custDataLst>
              <p:tags r:id="rId2"/>
            </p:custDataLst>
            <p:extLst>
              <p:ext uri="{D42A27DB-BD31-4B8C-83A1-F6EECF244321}">
                <p14:modId xmlns:p14="http://schemas.microsoft.com/office/powerpoint/2010/main" val="9804492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80" name="Diapositiva de think-cell" r:id="rId4" imgW="415" imgH="416" progId="TCLayout.ActiveDocument.1">
                  <p:embed/>
                </p:oleObj>
              </mc:Choice>
              <mc:Fallback>
                <p:oleObj name="Diapositiva de think-cell" r:id="rId4" imgW="415" imgH="41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16" name="Grupo 15"/>
          <p:cNvGrpSpPr>
            <a:grpSpLocks noChangeAspect="1"/>
          </p:cNvGrpSpPr>
          <p:nvPr/>
        </p:nvGrpSpPr>
        <p:grpSpPr>
          <a:xfrm>
            <a:off x="7738634" y="3722692"/>
            <a:ext cx="1122386" cy="2159694"/>
            <a:chOff x="1787906" y="1313686"/>
            <a:chExt cx="879327" cy="1692000"/>
          </a:xfrm>
        </p:grpSpPr>
        <p:pic>
          <p:nvPicPr>
            <p:cNvPr id="17" name="Picture 2" descr="Silueta De Hombre O De Mujer Ideal Baños 9 Cms Color Negro - $ 269 ..."/>
            <p:cNvPicPr>
              <a:picLocks noChangeAspect="1" noChangeArrowheads="1"/>
            </p:cNvPicPr>
            <p:nvPr/>
          </p:nvPicPr>
          <p:blipFill>
            <a:blip r:embed="rId6" cstate="print">
              <a:duotone>
                <a:schemeClr val="accent2">
                  <a:shade val="45000"/>
                  <a:satMod val="135000"/>
                </a:schemeClr>
                <a:prstClr val="white"/>
              </a:duotone>
              <a:extLst>
                <a:ext uri="{BEBA8EAE-BF5A-486C-A8C5-ECC9F3942E4B}">
                  <a14:imgProps xmlns:a14="http://schemas.microsoft.com/office/drawing/2010/main">
                    <a14:imgLayer r:embed="rId7">
                      <a14:imgEffect>
                        <a14:backgroundRemoval t="0" b="100000" l="0" r="100000">
                          <a14:foregroundMark x1="50729" y1="11667" x2="50729" y2="11667"/>
                        </a14:backgroundRemoval>
                      </a14:imgEffect>
                      <a14:imgEffect>
                        <a14:artisticPlasticWrap/>
                      </a14:imgEffect>
                    </a14:imgLayer>
                  </a14:imgProps>
                </a:ext>
                <a:ext uri="{28A0092B-C50C-407E-A947-70E740481C1C}">
                  <a14:useLocalDpi xmlns:a14="http://schemas.microsoft.com/office/drawing/2010/main" val="0"/>
                </a:ext>
              </a:extLst>
            </a:blip>
            <a:srcRect/>
            <a:stretch>
              <a:fillRect/>
            </a:stretch>
          </p:blipFill>
          <p:spPr bwMode="auto">
            <a:xfrm flipH="1">
              <a:off x="1787906" y="1313686"/>
              <a:ext cx="879327" cy="1692000"/>
            </a:xfrm>
            <a:prstGeom prst="rect">
              <a:avLst/>
            </a:prstGeom>
            <a:noFill/>
            <a:extLst>
              <a:ext uri="{909E8E84-426E-40DD-AFC4-6F175D3DCCD1}">
                <a14:hiddenFill xmlns:a14="http://schemas.microsoft.com/office/drawing/2010/main">
                  <a:solidFill>
                    <a:srgbClr val="FFFFFF"/>
                  </a:solidFill>
                </a14:hiddenFill>
              </a:ext>
            </a:extLst>
          </p:spPr>
        </p:pic>
        <p:sp>
          <p:nvSpPr>
            <p:cNvPr id="18" name="CuadroTexto 17"/>
            <p:cNvSpPr txBox="1"/>
            <p:nvPr/>
          </p:nvSpPr>
          <p:spPr>
            <a:xfrm>
              <a:off x="2075872" y="1702766"/>
              <a:ext cx="303079" cy="671160"/>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s-CL" sz="3000" b="1" dirty="0" smtClean="0">
                  <a:solidFill>
                    <a:schemeClr val="bg1"/>
                  </a:solidFill>
                </a:rPr>
                <a:t>+</a:t>
              </a:r>
              <a:endParaRPr lang="es-CL" sz="3000" b="1" dirty="0">
                <a:solidFill>
                  <a:schemeClr val="bg1"/>
                </a:solidFill>
              </a:endParaRPr>
            </a:p>
          </p:txBody>
        </p:sp>
      </p:grpSp>
      <p:pic>
        <p:nvPicPr>
          <p:cNvPr id="20" name="Picture 2" descr="Silueta De Hombre O De Mujer Ideal Baños 9 Cms Color Negro - $ 269 ..."/>
          <p:cNvPicPr>
            <a:picLocks noChangeAspect="1" noChangeArrowheads="1"/>
          </p:cNvPicPr>
          <p:nvPr/>
        </p:nvPicPr>
        <p:blipFill>
          <a:blip r:embed="rId8" cstate="print">
            <a:duotone>
              <a:schemeClr val="accent6">
                <a:shade val="45000"/>
                <a:satMod val="135000"/>
              </a:schemeClr>
              <a:prstClr val="white"/>
            </a:duotone>
            <a:extLst>
              <a:ext uri="{BEBA8EAE-BF5A-486C-A8C5-ECC9F3942E4B}">
                <a14:imgProps xmlns:a14="http://schemas.microsoft.com/office/drawing/2010/main">
                  <a14:imgLayer r:embed="rId9">
                    <a14:imgEffect>
                      <a14:backgroundRemoval t="0" b="100000" l="0" r="100000">
                        <a14:foregroundMark x1="50729" y1="11667" x2="50729" y2="11667"/>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4013895" y="1191990"/>
            <a:ext cx="785782" cy="1512000"/>
          </a:xfrm>
          <a:prstGeom prst="rect">
            <a:avLst/>
          </a:prstGeom>
          <a:noFill/>
          <a:extLst>
            <a:ext uri="{909E8E84-426E-40DD-AFC4-6F175D3DCCD1}">
              <a14:hiddenFill xmlns:a14="http://schemas.microsoft.com/office/drawing/2010/main">
                <a:solidFill>
                  <a:srgbClr val="FFFFFF"/>
                </a:solidFill>
              </a14:hiddenFill>
            </a:ext>
          </a:extLst>
        </p:spPr>
      </p:pic>
      <p:sp>
        <p:nvSpPr>
          <p:cNvPr id="23" name="Rectángulo 22"/>
          <p:cNvSpPr/>
          <p:nvPr/>
        </p:nvSpPr>
        <p:spPr>
          <a:xfrm>
            <a:off x="1054100" y="406400"/>
            <a:ext cx="10147300" cy="6108700"/>
          </a:xfrm>
          <a:prstGeom prst="rect">
            <a:avLst/>
          </a:prstGeom>
          <a:no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6" name="Picture 2" descr="Silueta De Hombre O De Mujer Ideal Baños 9 Cms Color Negro - $ 269 ..."/>
          <p:cNvPicPr>
            <a:picLocks noChangeAspect="1" noChangeArrowheads="1"/>
          </p:cNvPicPr>
          <p:nvPr/>
        </p:nvPicPr>
        <p:blipFill>
          <a:blip r:embed="rId8" cstate="print">
            <a:duotone>
              <a:schemeClr val="accent6">
                <a:shade val="45000"/>
                <a:satMod val="135000"/>
              </a:schemeClr>
              <a:prstClr val="white"/>
            </a:duotone>
            <a:extLst>
              <a:ext uri="{BEBA8EAE-BF5A-486C-A8C5-ECC9F3942E4B}">
                <a14:imgProps xmlns:a14="http://schemas.microsoft.com/office/drawing/2010/main">
                  <a14:imgLayer r:embed="rId9">
                    <a14:imgEffect>
                      <a14:backgroundRemoval t="0" b="100000" l="0" r="100000">
                        <a14:foregroundMark x1="50729" y1="11667" x2="50729" y2="11667"/>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734859" y="3413467"/>
            <a:ext cx="785782" cy="15120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Silueta De Hombre O De Mujer Ideal Baños 9 Cms Color Negro - $ 269 ..."/>
          <p:cNvPicPr>
            <a:picLocks noChangeAspect="1" noChangeArrowheads="1"/>
          </p:cNvPicPr>
          <p:nvPr/>
        </p:nvPicPr>
        <p:blipFill>
          <a:blip r:embed="rId8" cstate="print">
            <a:duotone>
              <a:schemeClr val="accent6">
                <a:shade val="45000"/>
                <a:satMod val="135000"/>
              </a:schemeClr>
              <a:prstClr val="white"/>
            </a:duotone>
            <a:extLst>
              <a:ext uri="{BEBA8EAE-BF5A-486C-A8C5-ECC9F3942E4B}">
                <a14:imgProps xmlns:a14="http://schemas.microsoft.com/office/drawing/2010/main">
                  <a14:imgLayer r:embed="rId9">
                    <a14:imgEffect>
                      <a14:backgroundRemoval t="0" b="100000" l="0" r="100000">
                        <a14:foregroundMark x1="50729" y1="11667" x2="50729" y2="11667"/>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825442" y="1408551"/>
            <a:ext cx="785782" cy="15120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Silueta De Hombre O De Mujer Ideal Baños 9 Cms Color Negro - $ 269 ..."/>
          <p:cNvPicPr>
            <a:picLocks noChangeAspect="1" noChangeArrowheads="1"/>
          </p:cNvPicPr>
          <p:nvPr/>
        </p:nvPicPr>
        <p:blipFill>
          <a:blip r:embed="rId8" cstate="print">
            <a:duotone>
              <a:schemeClr val="accent6">
                <a:shade val="45000"/>
                <a:satMod val="135000"/>
              </a:schemeClr>
              <a:prstClr val="white"/>
            </a:duotone>
            <a:extLst>
              <a:ext uri="{BEBA8EAE-BF5A-486C-A8C5-ECC9F3942E4B}">
                <a14:imgProps xmlns:a14="http://schemas.microsoft.com/office/drawing/2010/main">
                  <a14:imgLayer r:embed="rId9">
                    <a14:imgEffect>
                      <a14:backgroundRemoval t="0" b="100000" l="0" r="100000">
                        <a14:foregroundMark x1="50729" y1="11667" x2="50729" y2="11667"/>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4391216" y="4288194"/>
            <a:ext cx="785782" cy="15120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Silueta De Hombre O De Mujer Ideal Baños 9 Cms Color Negro - $ 269 ..."/>
          <p:cNvPicPr>
            <a:picLocks noChangeAspect="1" noChangeArrowheads="1"/>
          </p:cNvPicPr>
          <p:nvPr/>
        </p:nvPicPr>
        <p:blipFill>
          <a:blip r:embed="rId8" cstate="print">
            <a:duotone>
              <a:schemeClr val="accent6">
                <a:shade val="45000"/>
                <a:satMod val="135000"/>
              </a:schemeClr>
              <a:prstClr val="white"/>
            </a:duotone>
            <a:extLst>
              <a:ext uri="{BEBA8EAE-BF5A-486C-A8C5-ECC9F3942E4B}">
                <a14:imgProps xmlns:a14="http://schemas.microsoft.com/office/drawing/2010/main">
                  <a14:imgLayer r:embed="rId9">
                    <a14:imgEffect>
                      <a14:backgroundRemoval t="0" b="100000" l="0" r="100000">
                        <a14:foregroundMark x1="50729" y1="11667" x2="50729" y2="11667"/>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915103" y="2963820"/>
            <a:ext cx="785782" cy="151200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Silueta De Hombre O De Mujer Ideal Baños 9 Cms Color Negro - $ 269 ..."/>
          <p:cNvPicPr>
            <a:picLocks noChangeAspect="1" noChangeArrowheads="1"/>
          </p:cNvPicPr>
          <p:nvPr/>
        </p:nvPicPr>
        <p:blipFill>
          <a:blip r:embed="rId8" cstate="print">
            <a:duotone>
              <a:schemeClr val="accent6">
                <a:shade val="45000"/>
                <a:satMod val="135000"/>
              </a:schemeClr>
              <a:prstClr val="white"/>
            </a:duotone>
            <a:extLst>
              <a:ext uri="{BEBA8EAE-BF5A-486C-A8C5-ECC9F3942E4B}">
                <a14:imgProps xmlns:a14="http://schemas.microsoft.com/office/drawing/2010/main">
                  <a14:imgLayer r:embed="rId9">
                    <a14:imgEffect>
                      <a14:backgroundRemoval t="0" b="100000" l="0" r="100000">
                        <a14:foregroundMark x1="50729" y1="11667" x2="50729" y2="11667"/>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270458" y="1451820"/>
            <a:ext cx="785782" cy="1512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Puertas del cementerio | Icono Gratis"/>
          <p:cNvPicPr>
            <a:picLocks noChangeAspect="1" noChangeArrowheads="1"/>
          </p:cNvPicPr>
          <p:nvPr/>
        </p:nvPicPr>
        <p:blipFill>
          <a:blip r:embed="rId10">
            <a:lum bright="70000" contrast="-70000"/>
            <a:extLst>
              <a:ext uri="{28A0092B-C50C-407E-A947-70E740481C1C}">
                <a14:useLocalDpi xmlns:a14="http://schemas.microsoft.com/office/drawing/2010/main" val="0"/>
              </a:ext>
            </a:extLst>
          </a:blip>
          <a:srcRect/>
          <a:stretch>
            <a:fillRect/>
          </a:stretch>
        </p:blipFill>
        <p:spPr bwMode="auto">
          <a:xfrm>
            <a:off x="5601937" y="5758384"/>
            <a:ext cx="1714735" cy="1099616"/>
          </a:xfrm>
          <a:prstGeom prst="rect">
            <a:avLst/>
          </a:prstGeom>
          <a:noFill/>
          <a:extLst>
            <a:ext uri="{909E8E84-426E-40DD-AFC4-6F175D3DCCD1}">
              <a14:hiddenFill xmlns:a14="http://schemas.microsoft.com/office/drawing/2010/main">
                <a:solidFill>
                  <a:srgbClr val="FFFFFF"/>
                </a:solidFill>
              </a14:hiddenFill>
            </a:ext>
          </a:extLst>
        </p:spPr>
      </p:pic>
      <p:sp>
        <p:nvSpPr>
          <p:cNvPr id="24" name="Datos 23"/>
          <p:cNvSpPr/>
          <p:nvPr/>
        </p:nvSpPr>
        <p:spPr>
          <a:xfrm rot="2331243">
            <a:off x="4442717" y="3160764"/>
            <a:ext cx="2021099" cy="2939712"/>
          </a:xfrm>
          <a:prstGeom prst="flowChartInputOutpu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5" name="CuadroTexto 24"/>
          <p:cNvSpPr txBox="1"/>
          <p:nvPr/>
        </p:nvSpPr>
        <p:spPr>
          <a:xfrm>
            <a:off x="2242975" y="532051"/>
            <a:ext cx="5082263" cy="400110"/>
          </a:xfrm>
          <a:prstGeom prst="rect">
            <a:avLst/>
          </a:prstGeom>
          <a:noFill/>
        </p:spPr>
        <p:txBody>
          <a:bodyPr wrap="square" rtlCol="0">
            <a:spAutoFit/>
          </a:bodyPr>
          <a:lstStyle/>
          <a:p>
            <a:pPr algn="ctr"/>
            <a:r>
              <a:rPr lang="es-CL" sz="2000" b="1" dirty="0" smtClean="0">
                <a:latin typeface="Arial" panose="020B0604020202020204" pitchFamily="34" charset="0"/>
                <a:cs typeface="Arial" panose="020B0604020202020204" pitchFamily="34" charset="0"/>
              </a:rPr>
              <a:t>FUNCIONARIAS DEL JARDÍN INFANTIL</a:t>
            </a:r>
            <a:endParaRPr lang="es-CL" sz="2000" b="1" dirty="0">
              <a:latin typeface="Arial" panose="020B0604020202020204" pitchFamily="34" charset="0"/>
              <a:cs typeface="Arial" panose="020B0604020202020204" pitchFamily="34" charset="0"/>
            </a:endParaRPr>
          </a:p>
        </p:txBody>
      </p:sp>
      <p:grpSp>
        <p:nvGrpSpPr>
          <p:cNvPr id="1027" name="Grupo 1026"/>
          <p:cNvGrpSpPr/>
          <p:nvPr/>
        </p:nvGrpSpPr>
        <p:grpSpPr>
          <a:xfrm>
            <a:off x="8936796" y="3911148"/>
            <a:ext cx="2074084" cy="1971238"/>
            <a:chOff x="8936796" y="3911148"/>
            <a:chExt cx="2074084" cy="1844142"/>
          </a:xfrm>
        </p:grpSpPr>
        <p:sp>
          <p:nvSpPr>
            <p:cNvPr id="1024" name="Esquina doblada 1023"/>
            <p:cNvSpPr/>
            <p:nvPr/>
          </p:nvSpPr>
          <p:spPr>
            <a:xfrm>
              <a:off x="8936796" y="3911148"/>
              <a:ext cx="1972504" cy="1673037"/>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025" name="CuadroTexto 1024"/>
            <p:cNvSpPr txBox="1"/>
            <p:nvPr/>
          </p:nvSpPr>
          <p:spPr>
            <a:xfrm>
              <a:off x="8936796" y="3916489"/>
              <a:ext cx="2074084" cy="1838801"/>
            </a:xfrm>
            <a:prstGeom prst="roundRect">
              <a:avLst/>
            </a:prstGeom>
            <a:solidFill>
              <a:schemeClr val="accent4"/>
            </a:solidFill>
            <a:ln>
              <a:noFill/>
            </a:ln>
          </p:spPr>
          <p:txBody>
            <a:bodyPr wrap="square" rtlCol="0">
              <a:spAutoFit/>
            </a:bodyPr>
            <a:lstStyle/>
            <a:p>
              <a:pPr algn="ctr"/>
              <a:r>
                <a:rPr lang="es-CL" sz="1700" b="1" dirty="0" smtClean="0">
                  <a:latin typeface="Arial" panose="020B0604020202020204" pitchFamily="34" charset="0"/>
                  <a:cs typeface="Arial" panose="020B0604020202020204" pitchFamily="34" charset="0"/>
                </a:rPr>
                <a:t>Enferma o Contagiada con COVID-19</a:t>
              </a:r>
            </a:p>
            <a:p>
              <a:pPr marL="285750" indent="-285750">
                <a:buFont typeface="Arial" panose="020B0604020202020204" pitchFamily="34" charset="0"/>
                <a:buChar char="•"/>
              </a:pPr>
              <a:r>
                <a:rPr lang="es-CL" sz="1700" b="1" dirty="0" smtClean="0">
                  <a:latin typeface="Arial" panose="020B0604020202020204" pitchFamily="34" charset="0"/>
                  <a:cs typeface="Arial" panose="020B0604020202020204" pitchFamily="34" charset="0"/>
                </a:rPr>
                <a:t>Compañera</a:t>
              </a:r>
            </a:p>
            <a:p>
              <a:pPr marL="285750" indent="-285750">
                <a:buFont typeface="Arial" panose="020B0604020202020204" pitchFamily="34" charset="0"/>
                <a:buChar char="•"/>
              </a:pPr>
              <a:r>
                <a:rPr lang="es-CL" sz="1700" b="1" dirty="0" smtClean="0">
                  <a:latin typeface="Arial" panose="020B0604020202020204" pitchFamily="34" charset="0"/>
                  <a:cs typeface="Arial" panose="020B0604020202020204" pitchFamily="34" charset="0"/>
                </a:rPr>
                <a:t>Jefatura</a:t>
              </a:r>
            </a:p>
            <a:p>
              <a:pPr marL="285750" indent="-285750">
                <a:buFont typeface="Arial" panose="020B0604020202020204" pitchFamily="34" charset="0"/>
                <a:buChar char="•"/>
              </a:pPr>
              <a:r>
                <a:rPr lang="es-CL" sz="1700" b="1" dirty="0" smtClean="0">
                  <a:latin typeface="Arial" panose="020B0604020202020204" pitchFamily="34" charset="0"/>
                  <a:cs typeface="Arial" panose="020B0604020202020204" pitchFamily="34" charset="0"/>
                </a:rPr>
                <a:t>O terceros</a:t>
              </a:r>
            </a:p>
          </p:txBody>
        </p:sp>
      </p:grpSp>
      <p:pic>
        <p:nvPicPr>
          <p:cNvPr id="39" name="Picture 2" descr="Silueta De Hombre O De Mujer Ideal Baños 9 Cms Color Negro - $ 269 ..."/>
          <p:cNvPicPr>
            <a:picLocks noChangeAspect="1" noChangeArrowheads="1"/>
          </p:cNvPicPr>
          <p:nvPr/>
        </p:nvPicPr>
        <p:blipFill>
          <a:blip r:embed="rId11" cstate="print">
            <a:duotone>
              <a:schemeClr val="accent4">
                <a:shade val="45000"/>
                <a:satMod val="135000"/>
              </a:schemeClr>
              <a:prstClr val="white"/>
            </a:duotone>
            <a:extLst>
              <a:ext uri="{BEBA8EAE-BF5A-486C-A8C5-ECC9F3942E4B}">
                <a14:imgProps xmlns:a14="http://schemas.microsoft.com/office/drawing/2010/main">
                  <a14:imgLayer r:embed="rId12">
                    <a14:imgEffect>
                      <a14:backgroundRemoval t="0" b="100000" l="0" r="100000">
                        <a14:foregroundMark x1="50729" y1="11667" x2="50729" y2="11667"/>
                      </a14:backgroundRemoval>
                    </a14:imgEffect>
                    <a14:imgEffect>
                      <a14:artisticMarker/>
                    </a14:imgEffect>
                  </a14:imgLayer>
                </a14:imgProps>
              </a:ext>
              <a:ext uri="{28A0092B-C50C-407E-A947-70E740481C1C}">
                <a14:useLocalDpi xmlns:a14="http://schemas.microsoft.com/office/drawing/2010/main" val="0"/>
              </a:ext>
            </a:extLst>
          </a:blip>
          <a:srcRect/>
          <a:stretch>
            <a:fillRect/>
          </a:stretch>
        </p:blipFill>
        <p:spPr bwMode="auto">
          <a:xfrm flipH="1">
            <a:off x="5716150" y="3395489"/>
            <a:ext cx="823200" cy="15840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Silueta De Hombre O De Mujer Ideal Baños 9 Cms Color Negro - $ 269 ..."/>
          <p:cNvPicPr>
            <a:picLocks noChangeAspect="1" noChangeArrowheads="1"/>
          </p:cNvPicPr>
          <p:nvPr/>
        </p:nvPicPr>
        <p:blipFill>
          <a:blip r:embed="rId11" cstate="print">
            <a:duotone>
              <a:schemeClr val="accent4">
                <a:shade val="45000"/>
                <a:satMod val="135000"/>
              </a:schemeClr>
              <a:prstClr val="white"/>
            </a:duotone>
            <a:extLst>
              <a:ext uri="{BEBA8EAE-BF5A-486C-A8C5-ECC9F3942E4B}">
                <a14:imgProps xmlns:a14="http://schemas.microsoft.com/office/drawing/2010/main">
                  <a14:imgLayer r:embed="rId12">
                    <a14:imgEffect>
                      <a14:backgroundRemoval t="0" b="100000" l="0" r="100000">
                        <a14:foregroundMark x1="50729" y1="11667" x2="50729" y2="11667"/>
                      </a14:backgroundRemoval>
                    </a14:imgEffect>
                    <a14:imgEffect>
                      <a14:artisticMarker/>
                    </a14:imgEffect>
                  </a14:imgLayer>
                </a14:imgProps>
              </a:ext>
              <a:ext uri="{28A0092B-C50C-407E-A947-70E740481C1C}">
                <a14:useLocalDpi xmlns:a14="http://schemas.microsoft.com/office/drawing/2010/main" val="0"/>
              </a:ext>
            </a:extLst>
          </a:blip>
          <a:srcRect/>
          <a:stretch>
            <a:fillRect/>
          </a:stretch>
        </p:blipFill>
        <p:spPr bwMode="auto">
          <a:xfrm flipH="1">
            <a:off x="4375662" y="4268449"/>
            <a:ext cx="823200" cy="1584000"/>
          </a:xfrm>
          <a:prstGeom prst="rect">
            <a:avLst/>
          </a:prstGeom>
          <a:noFill/>
          <a:extLst>
            <a:ext uri="{909E8E84-426E-40DD-AFC4-6F175D3DCCD1}">
              <a14:hiddenFill xmlns:a14="http://schemas.microsoft.com/office/drawing/2010/main">
                <a:solidFill>
                  <a:srgbClr val="FFFFFF"/>
                </a:solidFill>
              </a14:hiddenFill>
            </a:ext>
          </a:extLst>
        </p:spPr>
      </p:pic>
      <p:sp>
        <p:nvSpPr>
          <p:cNvPr id="42" name="CuadroTexto 41"/>
          <p:cNvSpPr txBox="1"/>
          <p:nvPr/>
        </p:nvSpPr>
        <p:spPr>
          <a:xfrm>
            <a:off x="110923" y="4643881"/>
            <a:ext cx="3010308" cy="2111216"/>
          </a:xfrm>
          <a:prstGeom prst="roundRect">
            <a:avLst/>
          </a:prstGeom>
          <a:solidFill>
            <a:schemeClr val="accent4"/>
          </a:solidFill>
          <a:ln>
            <a:noFill/>
          </a:ln>
        </p:spPr>
        <p:txBody>
          <a:bodyPr wrap="square" rtlCol="0">
            <a:spAutoFit/>
          </a:bodyPr>
          <a:lstStyle/>
          <a:p>
            <a:pPr algn="ctr"/>
            <a:r>
              <a:rPr lang="es-CL" dirty="0"/>
              <a:t>Contacto cara a cara a menos de un metro por 15 minutos, sin mascarilla</a:t>
            </a:r>
          </a:p>
          <a:p>
            <a:pPr algn="ctr"/>
            <a:endParaRPr lang="es-CL" sz="1000" dirty="0"/>
          </a:p>
          <a:p>
            <a:pPr algn="ctr"/>
            <a:r>
              <a:rPr lang="es-CL" dirty="0"/>
              <a:t>Compartir espacio cerrado por 2 horas o más, sin mascarilla</a:t>
            </a:r>
          </a:p>
        </p:txBody>
      </p:sp>
      <p:pic>
        <p:nvPicPr>
          <p:cNvPr id="2" name="Imagen 1"/>
          <p:cNvPicPr>
            <a:picLocks noChangeAspect="1"/>
          </p:cNvPicPr>
          <p:nvPr/>
        </p:nvPicPr>
        <p:blipFill>
          <a:blip r:embed="rId13"/>
          <a:stretch>
            <a:fillRect/>
          </a:stretch>
        </p:blipFill>
        <p:spPr>
          <a:xfrm>
            <a:off x="8296047" y="558698"/>
            <a:ext cx="2366307" cy="2357607"/>
          </a:xfrm>
          <a:prstGeom prst="rect">
            <a:avLst/>
          </a:prstGeom>
        </p:spPr>
      </p:pic>
    </p:spTree>
    <p:extLst>
      <p:ext uri="{BB962C8B-B14F-4D97-AF65-F5344CB8AC3E}">
        <p14:creationId xmlns:p14="http://schemas.microsoft.com/office/powerpoint/2010/main" val="573889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barn(inVertical)">
                                      <p:cBhvr>
                                        <p:cTn id="31" dur="500"/>
                                        <p:tgtEl>
                                          <p:spTgt spid="2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027"/>
                                        </p:tgtEl>
                                        <p:attrNameLst>
                                          <p:attrName>style.visibility</p:attrName>
                                        </p:attrNameLst>
                                      </p:cBhvr>
                                      <p:to>
                                        <p:strVal val="visible"/>
                                      </p:to>
                                    </p:set>
                                    <p:animEffect transition="in" filter="fade">
                                      <p:cBhvr>
                                        <p:cTn id="41" dur="500"/>
                                        <p:tgtEl>
                                          <p:spTgt spid="1027"/>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barn(inVertical)">
                                      <p:cBhvr>
                                        <p:cTn id="46" dur="500"/>
                                        <p:tgtEl>
                                          <p:spTgt spid="24"/>
                                        </p:tgtEl>
                                      </p:cBhvr>
                                    </p:animEffec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nodeType="click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randombar(horizontal)">
                                      <p:cBhvr>
                                        <p:cTn id="51" dur="500"/>
                                        <p:tgtEl>
                                          <p:spTgt spid="39"/>
                                        </p:tgtEl>
                                      </p:cBhvr>
                                    </p:animEffect>
                                  </p:childTnLst>
                                </p:cTn>
                              </p:par>
                              <p:par>
                                <p:cTn id="52" presetID="14" presetClass="entr" presetSubtype="10" fill="hold"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randombar(horizontal)">
                                      <p:cBhvr>
                                        <p:cTn id="5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hidden="1"/>
          <p:cNvGraphicFramePr>
            <a:graphicFrameLocks noChangeAspect="1"/>
          </p:cNvGraphicFramePr>
          <p:nvPr>
            <p:custDataLst>
              <p:tags r:id="rId2"/>
            </p:custDataLst>
            <p:extLst>
              <p:ext uri="{D42A27DB-BD31-4B8C-83A1-F6EECF244321}">
                <p14:modId xmlns:p14="http://schemas.microsoft.com/office/powerpoint/2010/main" val="3503302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86" name="Diapositiva de think-cell" r:id="rId4" imgW="415" imgH="416" progId="TCLayout.ActiveDocument.1">
                  <p:embed/>
                </p:oleObj>
              </mc:Choice>
              <mc:Fallback>
                <p:oleObj name="Diapositiva de think-cell" r:id="rId4" imgW="415" imgH="41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Picture 2" descr="Silueta De Hombre O De Mujer Ideal Baños 9 Cms Color Negro - $ 269 ..."/>
          <p:cNvPicPr>
            <a:picLocks noChangeAspect="1" noChangeArrowheads="1"/>
          </p:cNvPicPr>
          <p:nvPr/>
        </p:nvPicPr>
        <p:blipFill>
          <a:blip r:embed="rId6" cstate="print">
            <a:duotone>
              <a:schemeClr val="accent4">
                <a:shade val="45000"/>
                <a:satMod val="135000"/>
              </a:schemeClr>
              <a:prstClr val="white"/>
            </a:duotone>
            <a:extLst>
              <a:ext uri="{BEBA8EAE-BF5A-486C-A8C5-ECC9F3942E4B}">
                <a14:imgProps xmlns:a14="http://schemas.microsoft.com/office/drawing/2010/main">
                  <a14:imgLayer r:embed="rId7">
                    <a14:imgEffect>
                      <a14:backgroundRemoval t="0" b="100000" l="0" r="100000">
                        <a14:foregroundMark x1="50729" y1="11667" x2="50729" y2="11667"/>
                      </a14:backgroundRemoval>
                    </a14:imgEffect>
                    <a14:imgEffect>
                      <a14:artisticMarker/>
                    </a14:imgEffect>
                  </a14:imgLayer>
                </a14:imgProps>
              </a:ext>
              <a:ext uri="{28A0092B-C50C-407E-A947-70E740481C1C}">
                <a14:useLocalDpi xmlns:a14="http://schemas.microsoft.com/office/drawing/2010/main" val="0"/>
              </a:ext>
            </a:extLst>
          </a:blip>
          <a:srcRect/>
          <a:stretch>
            <a:fillRect/>
          </a:stretch>
        </p:blipFill>
        <p:spPr bwMode="auto">
          <a:xfrm flipH="1">
            <a:off x="1216985" y="243860"/>
            <a:ext cx="1309634" cy="2520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ilueta De Hombre O De Mujer Ideal Baños 9 Cms Color Negro - $ 269 ..."/>
          <p:cNvPicPr>
            <a:picLocks noChangeAspect="1" noChangeArrowheads="1"/>
          </p:cNvPicPr>
          <p:nvPr/>
        </p:nvPicPr>
        <p:blipFill>
          <a:blip r:embed="rId6" cstate="print">
            <a:duotone>
              <a:schemeClr val="accent4">
                <a:shade val="45000"/>
                <a:satMod val="135000"/>
              </a:schemeClr>
              <a:prstClr val="white"/>
            </a:duotone>
            <a:extLst>
              <a:ext uri="{BEBA8EAE-BF5A-486C-A8C5-ECC9F3942E4B}">
                <a14:imgProps xmlns:a14="http://schemas.microsoft.com/office/drawing/2010/main">
                  <a14:imgLayer r:embed="rId7">
                    <a14:imgEffect>
                      <a14:backgroundRemoval t="0" b="100000" l="0" r="100000">
                        <a14:foregroundMark x1="50729" y1="11667" x2="50729" y2="11667"/>
                      </a14:backgroundRemoval>
                    </a14:imgEffect>
                    <a14:imgEffect>
                      <a14:artisticMarker/>
                    </a14:imgEffect>
                  </a14:imgLayer>
                </a14:imgProps>
              </a:ext>
              <a:ext uri="{28A0092B-C50C-407E-A947-70E740481C1C}">
                <a14:useLocalDpi xmlns:a14="http://schemas.microsoft.com/office/drawing/2010/main" val="0"/>
              </a:ext>
            </a:extLst>
          </a:blip>
          <a:srcRect/>
          <a:stretch>
            <a:fillRect/>
          </a:stretch>
        </p:blipFill>
        <p:spPr bwMode="auto">
          <a:xfrm flipH="1">
            <a:off x="1216985" y="3333776"/>
            <a:ext cx="1309634" cy="25200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258902" y="2763860"/>
            <a:ext cx="3225800" cy="461665"/>
          </a:xfrm>
          <a:prstGeom prst="rect">
            <a:avLst/>
          </a:prstGeom>
          <a:noFill/>
          <a:ln>
            <a:noFill/>
          </a:ln>
        </p:spPr>
        <p:txBody>
          <a:bodyPr wrap="square" rtlCol="0">
            <a:spAutoFit/>
          </a:bodyPr>
          <a:lstStyle/>
          <a:p>
            <a:pPr algn="ctr"/>
            <a:r>
              <a:rPr lang="es-CL" sz="2400" dirty="0" smtClean="0">
                <a:latin typeface="Arial Rounded MT Bold" panose="020F0704030504030204" pitchFamily="34" charset="0"/>
              </a:rPr>
              <a:t>ASINTOMATICO</a:t>
            </a:r>
          </a:p>
        </p:txBody>
      </p:sp>
      <p:sp>
        <p:nvSpPr>
          <p:cNvPr id="9" name="CuadroTexto 8"/>
          <p:cNvSpPr txBox="1"/>
          <p:nvPr/>
        </p:nvSpPr>
        <p:spPr>
          <a:xfrm>
            <a:off x="258902" y="5853776"/>
            <a:ext cx="3225800" cy="461665"/>
          </a:xfrm>
          <a:prstGeom prst="rect">
            <a:avLst/>
          </a:prstGeom>
          <a:noFill/>
          <a:ln>
            <a:noFill/>
          </a:ln>
        </p:spPr>
        <p:txBody>
          <a:bodyPr wrap="square" rtlCol="0">
            <a:spAutoFit/>
          </a:bodyPr>
          <a:lstStyle/>
          <a:p>
            <a:pPr algn="ctr"/>
            <a:r>
              <a:rPr lang="es-CL" sz="2400" dirty="0" smtClean="0">
                <a:latin typeface="Arial Rounded MT Bold" panose="020F0704030504030204" pitchFamily="34" charset="0"/>
              </a:rPr>
              <a:t>SINTOMATICO</a:t>
            </a:r>
          </a:p>
        </p:txBody>
      </p:sp>
      <p:sp>
        <p:nvSpPr>
          <p:cNvPr id="10" name="CuadroTexto 9"/>
          <p:cNvSpPr txBox="1"/>
          <p:nvPr/>
        </p:nvSpPr>
        <p:spPr>
          <a:xfrm>
            <a:off x="3746500" y="594035"/>
            <a:ext cx="7861300" cy="2169825"/>
          </a:xfrm>
          <a:prstGeom prst="rect">
            <a:avLst/>
          </a:prstGeom>
          <a:noFill/>
        </p:spPr>
        <p:txBody>
          <a:bodyPr wrap="square" rtlCol="0">
            <a:spAutoFit/>
          </a:bodyPr>
          <a:lstStyle/>
          <a:p>
            <a:pPr marL="342900" indent="-342900" algn="just">
              <a:lnSpc>
                <a:spcPct val="150000"/>
              </a:lnSpc>
              <a:buAutoNum type="arabicPeriod"/>
            </a:pPr>
            <a:r>
              <a:rPr lang="es-ES" dirty="0" smtClean="0">
                <a:latin typeface="Arial" panose="020B0604020202020204" pitchFamily="34" charset="0"/>
                <a:cs typeface="Arial" panose="020B0604020202020204" pitchFamily="34" charset="0"/>
              </a:rPr>
              <a:t>Debe iniciar reposo preventivo por 14 días.</a:t>
            </a:r>
          </a:p>
          <a:p>
            <a:pPr marL="342900" indent="-342900" algn="just">
              <a:lnSpc>
                <a:spcPct val="150000"/>
              </a:lnSpc>
              <a:buFontTx/>
              <a:buAutoNum type="arabicPeriod"/>
            </a:pPr>
            <a:r>
              <a:rPr lang="es-ES" dirty="0" smtClean="0">
                <a:latin typeface="Arial" panose="020B0604020202020204" pitchFamily="34" charset="0"/>
                <a:cs typeface="Arial" panose="020B0604020202020204" pitchFamily="34" charset="0"/>
              </a:rPr>
              <a:t>ACHS generará Licencia Médica de forma remota.</a:t>
            </a:r>
          </a:p>
          <a:p>
            <a:pPr marL="342900" indent="-342900" algn="just">
              <a:lnSpc>
                <a:spcPct val="150000"/>
              </a:lnSpc>
              <a:buFontTx/>
              <a:buAutoNum type="arabicPeriod"/>
            </a:pPr>
            <a:r>
              <a:rPr lang="es-ES" dirty="0" smtClean="0">
                <a:latin typeface="Arial" panose="020B0604020202020204" pitchFamily="34" charset="0"/>
                <a:cs typeface="Arial" panose="020B0604020202020204" pitchFamily="34" charset="0"/>
              </a:rPr>
              <a:t>Durante el reposo preventivo será llamado frecuentemente por </a:t>
            </a:r>
            <a:r>
              <a:rPr lang="es-ES" dirty="0" err="1" smtClean="0">
                <a:latin typeface="Arial" panose="020B0604020202020204" pitchFamily="34" charset="0"/>
                <a:cs typeface="Arial" panose="020B0604020202020204" pitchFamily="34" charset="0"/>
              </a:rPr>
              <a:t>Call</a:t>
            </a:r>
            <a:r>
              <a:rPr lang="es-ES" dirty="0" smtClean="0">
                <a:latin typeface="Arial" panose="020B0604020202020204" pitchFamily="34" charset="0"/>
                <a:cs typeface="Arial" panose="020B0604020202020204" pitchFamily="34" charset="0"/>
              </a:rPr>
              <a:t> Center ACHS para monitorear cambios en la sintomatología.</a:t>
            </a:r>
          </a:p>
          <a:p>
            <a:pPr marL="342900" indent="-342900" algn="just">
              <a:lnSpc>
                <a:spcPct val="150000"/>
              </a:lnSpc>
              <a:buFontTx/>
              <a:buAutoNum type="arabicPeriod"/>
            </a:pPr>
            <a:r>
              <a:rPr lang="es-ES" dirty="0" smtClean="0">
                <a:latin typeface="Arial" panose="020B0604020202020204" pitchFamily="34" charset="0"/>
                <a:cs typeface="Arial" panose="020B0604020202020204" pitchFamily="34" charset="0"/>
              </a:rPr>
              <a:t>Si termina reposo preventivo sin síntomas, retorna a su lugar de trabajo.</a:t>
            </a:r>
            <a:endParaRPr lang="es-CL" dirty="0" smtClean="0">
              <a:latin typeface="Arial" panose="020B0604020202020204" pitchFamily="34" charset="0"/>
              <a:cs typeface="Arial" panose="020B0604020202020204" pitchFamily="34" charset="0"/>
            </a:endParaRPr>
          </a:p>
        </p:txBody>
      </p:sp>
      <p:sp>
        <p:nvSpPr>
          <p:cNvPr id="17" name="CuadroTexto 16"/>
          <p:cNvSpPr txBox="1"/>
          <p:nvPr/>
        </p:nvSpPr>
        <p:spPr>
          <a:xfrm>
            <a:off x="3746500" y="3377284"/>
            <a:ext cx="7861300" cy="3000821"/>
          </a:xfrm>
          <a:prstGeom prst="rect">
            <a:avLst/>
          </a:prstGeom>
          <a:noFill/>
        </p:spPr>
        <p:txBody>
          <a:bodyPr wrap="square" rtlCol="0">
            <a:spAutoFit/>
          </a:bodyPr>
          <a:lstStyle/>
          <a:p>
            <a:pPr marL="342900" indent="-342900" algn="just">
              <a:lnSpc>
                <a:spcPct val="150000"/>
              </a:lnSpc>
              <a:buFontTx/>
              <a:buAutoNum type="arabicPeriod"/>
            </a:pPr>
            <a:r>
              <a:rPr lang="es-ES" dirty="0" smtClean="0">
                <a:latin typeface="Arial" panose="020B0604020202020204" pitchFamily="34" charset="0"/>
                <a:cs typeface="Arial" panose="020B0604020202020204" pitchFamily="34" charset="0"/>
              </a:rPr>
              <a:t>Si presenta síntomas deberá trasladarse al centro médico para su diagnóstico, en lo posible, a través de un medio de transporte que involucre el menor contacto con personas. Para el traslado deberá usar mascarilla, si no posee mascarilla deberá avisar al llegar al centro de salud y ellos le brindarán los implementos correspondientes.</a:t>
            </a:r>
          </a:p>
          <a:p>
            <a:pPr marL="342900" indent="-342900" algn="just">
              <a:lnSpc>
                <a:spcPct val="150000"/>
              </a:lnSpc>
              <a:buFontTx/>
              <a:buAutoNum type="arabicPeriod"/>
            </a:pPr>
            <a:r>
              <a:rPr lang="es-ES" dirty="0" smtClean="0">
                <a:latin typeface="Arial" panose="020B0604020202020204" pitchFamily="34" charset="0"/>
                <a:cs typeface="Arial" panose="020B0604020202020204" pitchFamily="34" charset="0"/>
              </a:rPr>
              <a:t>Los equipos de salud serán responsable del paciente determinando los pasos a seguir. </a:t>
            </a:r>
            <a:endParaRPr lang="es-CL" dirty="0" smtClean="0">
              <a:latin typeface="Arial" panose="020B0604020202020204" pitchFamily="34" charset="0"/>
              <a:cs typeface="Arial" panose="020B0604020202020204" pitchFamily="34" charset="0"/>
            </a:endParaRPr>
          </a:p>
        </p:txBody>
      </p:sp>
      <p:sp>
        <p:nvSpPr>
          <p:cNvPr id="18" name="Rectángulo redondeado 17"/>
          <p:cNvSpPr/>
          <p:nvPr/>
        </p:nvSpPr>
        <p:spPr>
          <a:xfrm>
            <a:off x="689131" y="6403505"/>
            <a:ext cx="11125200" cy="402859"/>
          </a:xfrm>
          <a:prstGeom prst="round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2400" b="1" dirty="0" smtClean="0">
                <a:latin typeface="Arial" panose="020B0604020202020204" pitchFamily="34" charset="0"/>
                <a:cs typeface="Arial" panose="020B0604020202020204" pitchFamily="34" charset="0"/>
              </a:rPr>
              <a:t>AISLAR A FUNCIONARIOS DE FORMA INMEDIATA</a:t>
            </a:r>
            <a:endParaRPr lang="es-CL"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300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hidden="1"/>
          <p:cNvGraphicFramePr>
            <a:graphicFrameLocks noChangeAspect="1"/>
          </p:cNvGraphicFramePr>
          <p:nvPr>
            <p:custDataLst>
              <p:tags r:id="rId2"/>
            </p:custDataLst>
            <p:extLst>
              <p:ext uri="{D42A27DB-BD31-4B8C-83A1-F6EECF244321}">
                <p14:modId xmlns:p14="http://schemas.microsoft.com/office/powerpoint/2010/main" val="17644674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03" name="Diapositiva de think-cell" r:id="rId5" imgW="415" imgH="416" progId="TCLayout.ActiveDocument.1">
                  <p:embed/>
                </p:oleObj>
              </mc:Choice>
              <mc:Fallback>
                <p:oleObj name="Diapositiva de think-cell" r:id="rId5" imgW="415" imgH="41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ángulo 4"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s-CL" sz="4400" dirty="0">
              <a:latin typeface="Calibri Light" panose="020F0302020204030204" pitchFamily="34" charset="0"/>
              <a:ea typeface="+mj-ea"/>
              <a:cs typeface="+mj-cs"/>
              <a:sym typeface="Calibri Light" panose="020F0302020204030204" pitchFamily="34" charset="0"/>
            </a:endParaRPr>
          </a:p>
        </p:txBody>
      </p:sp>
      <p:pic>
        <p:nvPicPr>
          <p:cNvPr id="8" name="Imagen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2199" y="455205"/>
            <a:ext cx="10087276" cy="5674093"/>
          </a:xfrm>
          <a:prstGeom prst="rect">
            <a:avLst/>
          </a:prstGeom>
        </p:spPr>
      </p:pic>
    </p:spTree>
    <p:extLst>
      <p:ext uri="{BB962C8B-B14F-4D97-AF65-F5344CB8AC3E}">
        <p14:creationId xmlns:p14="http://schemas.microsoft.com/office/powerpoint/2010/main" val="19732008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SBQMWWF0dZ3yS.QFsVK_0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Q3oQO2ykjKnRGfBxyWCjVg"/>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41774</TotalTime>
  <Words>559</Words>
  <Application>Microsoft Office PowerPoint</Application>
  <PresentationFormat>Panorámica</PresentationFormat>
  <Paragraphs>50</Paragraphs>
  <Slides>6</Slides>
  <Notes>1</Notes>
  <HiddenSlides>0</HiddenSlides>
  <MMClips>0</MMClips>
  <ScaleCrop>false</ScaleCrop>
  <HeadingPairs>
    <vt:vector size="8" baseType="variant">
      <vt:variant>
        <vt:lpstr>Fuentes usadas</vt:lpstr>
      </vt:variant>
      <vt:variant>
        <vt:i4>4</vt:i4>
      </vt:variant>
      <vt:variant>
        <vt:lpstr>Tema</vt:lpstr>
      </vt:variant>
      <vt:variant>
        <vt:i4>1</vt:i4>
      </vt:variant>
      <vt:variant>
        <vt:lpstr>Servidores OLE incrustados</vt:lpstr>
      </vt:variant>
      <vt:variant>
        <vt:i4>1</vt:i4>
      </vt:variant>
      <vt:variant>
        <vt:lpstr>Títulos de diapositiva</vt:lpstr>
      </vt:variant>
      <vt:variant>
        <vt:i4>6</vt:i4>
      </vt:variant>
    </vt:vector>
  </HeadingPairs>
  <TitlesOfParts>
    <vt:vector size="12" baseType="lpstr">
      <vt:lpstr>Arial</vt:lpstr>
      <vt:lpstr>Arial Rounded MT Bold</vt:lpstr>
      <vt:lpstr>Calibri</vt:lpstr>
      <vt:lpstr>Calibri Light</vt:lpstr>
      <vt:lpstr>Tema de Office</vt:lpstr>
      <vt:lpstr>Diapositiva de think-cell</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Araya Vera, Luis Eraclio</dc:creator>
  <cp:lastModifiedBy>Rodríguez Carmona, Sebastián Felipe</cp:lastModifiedBy>
  <cp:revision>59</cp:revision>
  <dcterms:created xsi:type="dcterms:W3CDTF">2020-06-03T19:51:11Z</dcterms:created>
  <dcterms:modified xsi:type="dcterms:W3CDTF">2020-07-28T14:24:49Z</dcterms:modified>
</cp:coreProperties>
</file>